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4" r:id="rId3"/>
    <p:sldMasterId id="2147483702" r:id="rId4"/>
    <p:sldMasterId id="2147483720" r:id="rId5"/>
    <p:sldMasterId id="2147483738" r:id="rId6"/>
    <p:sldMasterId id="2147483756" r:id="rId7"/>
    <p:sldMasterId id="2147483774" r:id="rId8"/>
    <p:sldMasterId id="2147483792" r:id="rId9"/>
    <p:sldMasterId id="2147483810" r:id="rId10"/>
  </p:sldMasterIdLst>
  <p:notesMasterIdLst>
    <p:notesMasterId r:id="rId35"/>
  </p:notesMasterIdLst>
  <p:sldIdLst>
    <p:sldId id="377" r:id="rId11"/>
    <p:sldId id="369" r:id="rId12"/>
    <p:sldId id="371" r:id="rId13"/>
    <p:sldId id="269" r:id="rId14"/>
    <p:sldId id="379" r:id="rId15"/>
    <p:sldId id="262" r:id="rId16"/>
    <p:sldId id="257" r:id="rId17"/>
    <p:sldId id="372" r:id="rId18"/>
    <p:sldId id="258" r:id="rId19"/>
    <p:sldId id="259" r:id="rId20"/>
    <p:sldId id="373" r:id="rId21"/>
    <p:sldId id="260" r:id="rId22"/>
    <p:sldId id="261" r:id="rId23"/>
    <p:sldId id="375" r:id="rId24"/>
    <p:sldId id="374" r:id="rId25"/>
    <p:sldId id="378" r:id="rId26"/>
    <p:sldId id="263" r:id="rId27"/>
    <p:sldId id="270" r:id="rId28"/>
    <p:sldId id="264" r:id="rId29"/>
    <p:sldId id="265" r:id="rId30"/>
    <p:sldId id="266" r:id="rId31"/>
    <p:sldId id="267" r:id="rId32"/>
    <p:sldId id="271" r:id="rId33"/>
    <p:sldId id="376"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4409" autoAdjust="0"/>
  </p:normalViewPr>
  <p:slideViewPr>
    <p:cSldViewPr snapToGrid="0">
      <p:cViewPr varScale="1">
        <p:scale>
          <a:sx n="56" d="100"/>
          <a:sy n="56" d="100"/>
        </p:scale>
        <p:origin x="9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FC4F6-3159-4D83-B913-D7BA455585F2}" type="datetimeFigureOut">
              <a:rPr lang="nb-NO" smtClean="0"/>
              <a:t>22.10.2020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67398-6132-427E-B114-203AA29CA368}" type="slidenum">
              <a:rPr lang="nb-NO" smtClean="0"/>
              <a:t>‹#›</a:t>
            </a:fld>
            <a:endParaRPr lang="nb-NO"/>
          </a:p>
        </p:txBody>
      </p:sp>
    </p:spTree>
    <p:extLst>
      <p:ext uri="{BB962C8B-B14F-4D97-AF65-F5344CB8AC3E}">
        <p14:creationId xmlns:p14="http://schemas.microsoft.com/office/powerpoint/2010/main" val="122921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Første kulepunkt: I samråd med familien har Ukom valgt å kalle pasienten Hanna. Hun var i midten av 30-åren, og av etnisk minoritetsbakgrunn. Hanna var tidligere diagnostisert med schizoaffektiv lidelse og trippel </a:t>
            </a:r>
            <a:r>
              <a:rPr lang="nb-NO" sz="1200" dirty="0" err="1"/>
              <a:t>X</a:t>
            </a:r>
            <a:r>
              <a:rPr lang="nb-NO" sz="1200" dirty="0"/>
              <a:t> syndrom (kromosomforstyrrelse), med en lett psykisk utviklingshemming. Ønsket og samarbeidet om innleggelse, men legene vurderte at hun manglet samtykkekompetanse. Hun var da forholdvis adekvat og viste en viss sykdomsinnsikt, men guddommelige tanker benektet hun som psykose.  Andre kulepunkt: . Hun var psykotisk, snakket uforståelig og usammenhengende, var ukritisk, brukte morsmålet sitt, var urolig og redd, kunne være utagerende, og hadde vansker med å sove. Kulepunkt 3: Obduksjonsrapporten viste at dødsfallet trolig skyldtes en blandingsforgiftning av legemidler som hun var behandlet med. «Trolig» er brukt i obduksjonsrapporter om forhold som er sikre, men som det i teorien kan tenkes også kan skyldes noe annet. F.eks. blir det brukt «trolig drukning» som dødsårsak om personer som blir funnet i sjøen. Obduksjonsrapporten tar ikke opp andre mulige dødsårsaker, men viser til friske organer inkludert hjertet. Om blandingsforgiftning har ført til sedasjon og respirasjonsvansker, eller hjertearytmi vites ikke.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2</a:t>
            </a:fld>
            <a:endParaRPr lang="nb-NO"/>
          </a:p>
        </p:txBody>
      </p:sp>
    </p:spTree>
    <p:extLst>
      <p:ext uri="{BB962C8B-B14F-4D97-AF65-F5344CB8AC3E}">
        <p14:creationId xmlns:p14="http://schemas.microsoft.com/office/powerpoint/2010/main" val="273401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Kulepunkt 1: Vi har ikke undersøkt hva som utløste psykosen. Vi vet at hun selvseponerte, men vi har f.eks. ikke undersøkt fastlegens eller evt. andre kommunale tjenesters oppfølging. Vi har heller ikke undersøkt den livreddende behandlingen. Vi har dermed ingen oppfatning eller grunnlag for vurderinger til slike områder, men undersøkelsen har funnet risikoforhold ved skjermingsenheten. Kulepunkt 2: F.eks. hva ble forsøkt av alternativer? Hva slags behandlingskultur? Hvordan ble reglene om tvangsbehandlet forstått og praktisert, og hvorfor? Hvordan er faget ivaretatt? Brukermedvirkning? Osv. Kulepunkt 3: Plutselig dødsfall forekommer og kan knyttes til legemidler som bli brukt til behandling, men kausaliteten er dårlig forstått. Vi har heller ikke kommet til bunns i dette, men har sett og vurdert blant annet om genetikk, aktivitetsnivå og på selve legemidlenes dosestørrelse. Vi har ikke funnet en sikker forklaring på hvorfor det ble dødelig, men peker på noen risikofaktorer. Siste kulepunkt: At undersøkelsen er probalistisk betyr at vi ikke kan finne eller </a:t>
            </a:r>
            <a:r>
              <a:rPr lang="nb-NO" sz="1200" b="0" i="0" kern="1200" dirty="0">
                <a:solidFill>
                  <a:schemeClr val="tx1"/>
                </a:solidFill>
                <a:effectLst/>
                <a:latin typeface="+mn-lt"/>
                <a:ea typeface="+mn-ea"/>
                <a:cs typeface="+mn-cs"/>
              </a:rPr>
              <a:t>nå en sikker kunnskap, og derfor må på årsaksfaktorer som sannsynligvis har medvirket til at tilstanden ble dårligere og hvorfor legemidler ble brukt en så risikofylt legemiddelbehandling </a:t>
            </a:r>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3</a:t>
            </a:fld>
            <a:endParaRPr lang="nb-NO"/>
          </a:p>
        </p:txBody>
      </p:sp>
    </p:spTree>
    <p:extLst>
      <p:ext uri="{BB962C8B-B14F-4D97-AF65-F5344CB8AC3E}">
        <p14:creationId xmlns:p14="http://schemas.microsoft.com/office/powerpoint/2010/main" val="149837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07000"/>
              </a:lnSpc>
              <a:spcAft>
                <a:spcPts val="800"/>
              </a:spcAft>
              <a:buNone/>
            </a:pPr>
            <a:r>
              <a:rPr lang="nb-NO" sz="1200" dirty="0">
                <a:latin typeface="Calibri" panose="020F0502020204030204" pitchFamily="34" charset="0"/>
                <a:ea typeface="Calibri" panose="020F0502020204030204" pitchFamily="34" charset="0"/>
                <a:cs typeface="Times New Roman" panose="02020603050405020304" pitchFamily="18" charset="0"/>
              </a:rPr>
              <a:t>Undersøkelsen og analysen har hatt altså hatt til hensikt å sannsynliggjøre hva det var, som førte til at behovet for medisinering ble så stort, identifisere systemiske sikkerhetsfaktorer, og få fram hvordan pasientsikkerheten på skjermingsenheter på akuttposter kan forbedres. </a:t>
            </a:r>
            <a:r>
              <a:rPr lang="nb-NO" sz="1200" dirty="0">
                <a:latin typeface="Calibri" panose="020F0502020204030204" pitchFamily="34" charset="0"/>
                <a:cs typeface="Times New Roman" panose="02020603050405020304" pitchFamily="18" charset="0"/>
              </a:rPr>
              <a:t>Det ble gjennomført samtaler med totalt 15 medarbeidere på sykehuset og fem familiemedlemmer, fordelt på to besøk. </a:t>
            </a:r>
          </a:p>
          <a:p>
            <a:pPr marL="0" indent="0">
              <a:lnSpc>
                <a:spcPct val="107000"/>
              </a:lnSpc>
              <a:spcAft>
                <a:spcPts val="800"/>
              </a:spcAft>
              <a:buNone/>
            </a:pPr>
            <a:r>
              <a:rPr lang="nb-NO" sz="1200" dirty="0">
                <a:latin typeface="Calibri" panose="020F0502020204030204" pitchFamily="34" charset="0"/>
                <a:cs typeface="Times New Roman" panose="02020603050405020304" pitchFamily="18" charset="0"/>
              </a:rPr>
              <a:t>Samtalene med medarbeidere omfattet sykepleiere, assistenter, helsefagarbeidere, leger og ledere på ulike nivå i organisasjonen. I tillegg hadde Ukom også samtale med Kontrollkommisjonen og psykologspesialist. Ukom har hatt e-post kommunikasjon med avdeling for rettsmedisinske fag ved Oslo universitetssykehus, og Nasjonal kompetansetjeneste utviklingshemming og psykisk lidelse, RELIS Vest og spesialister i psykiatri.</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Calibri" panose="020F0502020204030204" pitchFamily="34" charset="0"/>
                <a:ea typeface="Calibri" panose="020F0502020204030204" pitchFamily="34" charset="0"/>
                <a:cs typeface="Times New Roman" panose="02020603050405020304" pitchFamily="18" charset="0"/>
              </a:rPr>
              <a:t> </a:t>
            </a:r>
          </a:p>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4</a:t>
            </a:fld>
            <a:endParaRPr lang="nb-NO"/>
          </a:p>
        </p:txBody>
      </p:sp>
    </p:spTree>
    <p:extLst>
      <p:ext uri="{BB962C8B-B14F-4D97-AF65-F5344CB8AC3E}">
        <p14:creationId xmlns:p14="http://schemas.microsoft.com/office/powerpoint/2010/main" val="2802027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5</a:t>
            </a:fld>
            <a:endParaRPr lang="nb-NO"/>
          </a:p>
        </p:txBody>
      </p:sp>
    </p:spTree>
    <p:extLst>
      <p:ext uri="{BB962C8B-B14F-4D97-AF65-F5344CB8AC3E}">
        <p14:creationId xmlns:p14="http://schemas.microsoft.com/office/powerpoint/2010/main" val="263446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7</a:t>
            </a:fld>
            <a:endParaRPr lang="nb-NO"/>
          </a:p>
        </p:txBody>
      </p:sp>
    </p:spTree>
    <p:extLst>
      <p:ext uri="{BB962C8B-B14F-4D97-AF65-F5344CB8AC3E}">
        <p14:creationId xmlns:p14="http://schemas.microsoft.com/office/powerpoint/2010/main" val="354450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9</a:t>
            </a:fld>
            <a:endParaRPr lang="nb-NO"/>
          </a:p>
        </p:txBody>
      </p:sp>
    </p:spTree>
    <p:extLst>
      <p:ext uri="{BB962C8B-B14F-4D97-AF65-F5344CB8AC3E}">
        <p14:creationId xmlns:p14="http://schemas.microsoft.com/office/powerpoint/2010/main" val="142251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6567398-6132-427E-B114-203AA29CA368}" type="slidenum">
              <a:rPr lang="nb-NO" smtClean="0"/>
              <a:t>22</a:t>
            </a:fld>
            <a:endParaRPr lang="nb-NO"/>
          </a:p>
        </p:txBody>
      </p:sp>
    </p:spTree>
    <p:extLst>
      <p:ext uri="{BB962C8B-B14F-4D97-AF65-F5344CB8AC3E}">
        <p14:creationId xmlns:p14="http://schemas.microsoft.com/office/powerpoint/2010/main" val="607243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10" name="Bilde 9">
            <a:extLst>
              <a:ext uri="{FF2B5EF4-FFF2-40B4-BE49-F238E27FC236}">
                <a16:creationId xmlns:a16="http://schemas.microsoft.com/office/drawing/2014/main" id="{4B730120-2B7D-4038-90BA-B55603F2E9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02406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859887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7619900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205542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7173434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845857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9694623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2691203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9EDC8D97-EF1D-4D44-B96A-A983770619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1735351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FB77D7E1-C55B-4FBA-A4C1-C6D6BF5BFE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062811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9BCC19DC-CE6C-4F9E-942E-22EC85428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29531860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85DF2947-A6A4-4F3B-9B62-23F8EDF50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58066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9719147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EC4BD233-3D38-4763-92A8-37AEB28A0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505120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2778D505-9778-4789-87C8-E5206C024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5" y="6307094"/>
            <a:ext cx="1707420" cy="380967"/>
          </a:xfrm>
          <a:prstGeom prst="rect">
            <a:avLst/>
          </a:prstGeom>
        </p:spPr>
      </p:pic>
    </p:spTree>
    <p:extLst>
      <p:ext uri="{BB962C8B-B14F-4D97-AF65-F5344CB8AC3E}">
        <p14:creationId xmlns:p14="http://schemas.microsoft.com/office/powerpoint/2010/main" val="3309911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B8451E14-8AA9-4963-9259-37BA3D596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749160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EBD44CE8-5366-4576-BD45-B8788E3FD5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5208910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47D4A755-EB14-48DF-87BD-41D609375D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702092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C5C6743D-7099-4B29-9A33-25E7AA3814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5" y="6307094"/>
            <a:ext cx="1707420" cy="380967"/>
          </a:xfrm>
          <a:prstGeom prst="rect">
            <a:avLst/>
          </a:prstGeom>
        </p:spPr>
      </p:pic>
    </p:spTree>
    <p:extLst>
      <p:ext uri="{BB962C8B-B14F-4D97-AF65-F5344CB8AC3E}">
        <p14:creationId xmlns:p14="http://schemas.microsoft.com/office/powerpoint/2010/main" val="13633451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0269945-D640-430C-8AA7-3784A5B4A8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566868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7234798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3C031346-DA7F-47D0-AF6C-74E2B42D78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2945885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53409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2364250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9986692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3612888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547565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780808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519461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667500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6014688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10" name="Bilde 9">
            <a:extLst>
              <a:ext uri="{FF2B5EF4-FFF2-40B4-BE49-F238E27FC236}">
                <a16:creationId xmlns:a16="http://schemas.microsoft.com/office/drawing/2014/main" id="{4B730120-2B7D-4038-90BA-B55603F2E9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828374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8E06F4C-87B0-40F3-A606-E08DD4BE95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5011968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13D90318-DB3D-4286-8FBF-9BBF1252E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29791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9294001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7945040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5921717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2424307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4151154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3964554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0533639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672289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221119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2383381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F0BFD9D6-F8F3-4C60-9148-62882CEBE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45637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325906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303930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139299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7497689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2217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6322562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312091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4829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2680198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D2BED1EF-D8DC-4641-8580-9A32F0D90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921445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D36AD29A-E75A-432D-84E6-C1B4D8F8B7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798667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5263645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9E6CE0D2-45AA-40CB-A755-48060C0915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29839765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CA3711F1-0CA0-427F-A39F-47856372B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1341749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4693F80F-962C-4043-9771-56046F47DF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7796636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B56063B6-C8C8-4006-BE64-967D6F1EB8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6807988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236BEFE7-EAAB-44B9-95BC-C78EA92AAF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815506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27F0B0F3-B88F-43FD-BC97-79D67B83E7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7649564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9E7F5282-0AA7-48FF-BF6A-57494C2356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2490815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72EE6F0-26D3-48A5-897E-44631C2919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9769218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D865FF2D-F58A-4D80-91BA-EB16D80BEC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5412942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50026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659493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5E2EADD5-E389-4D6B-8EEA-D4934D2A7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4470807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8765636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1162274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8992268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443075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105165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2633887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2063222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7622129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10" name="Bilde 9">
            <a:extLst>
              <a:ext uri="{FF2B5EF4-FFF2-40B4-BE49-F238E27FC236}">
                <a16:creationId xmlns:a16="http://schemas.microsoft.com/office/drawing/2014/main" id="{4B730120-2B7D-4038-90BA-B55603F2E9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221344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042348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8E06F4C-87B0-40F3-A606-E08DD4BE95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3319968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13D90318-DB3D-4286-8FBF-9BBF1252E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364969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836394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687424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1754011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2308800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9389074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2490538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84916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683179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470736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4919130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F0BFD9D6-F8F3-4C60-9148-62882CEBEE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1360294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643668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1330837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14514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1485214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9117902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7273913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6601587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288323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7806709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D48470FD-8D4D-497F-917F-3C1C8FC394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1681076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CE3D43B4-2626-47D3-A6F2-925B590580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0301940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35DFE88B-5DE9-4669-B0ED-DF86AF58CC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32936103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5FD3DBF9-A747-42B9-9B07-E4EADC99F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4459160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EAFA9A38-C324-40FD-8CB7-156B30F13F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183817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42CB9BAB-760A-49AA-9FFB-E15B8D5BAB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8944887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A784F0E-6BBA-48EC-BAD0-F6FC62AC7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2497357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73FE3925-FAF5-4044-935E-C3042AEEE1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9320164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35E9CBF7-A087-4A6B-B9DF-66E377A03C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910348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C58D6772-F642-4F58-957D-58BC462BB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79108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8E06F4C-87B0-40F3-A606-E08DD4BE95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945501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889151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E44D8DF7-49D0-4590-B159-130E9AC088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331773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5772320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0CBB73E3-6193-4E2F-99BB-99988FCFD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5" y="6307094"/>
            <a:ext cx="1707420" cy="380967"/>
          </a:xfrm>
          <a:prstGeom prst="rect">
            <a:avLst/>
          </a:prstGeom>
        </p:spPr>
      </p:pic>
    </p:spTree>
    <p:extLst>
      <p:ext uri="{BB962C8B-B14F-4D97-AF65-F5344CB8AC3E}">
        <p14:creationId xmlns:p14="http://schemas.microsoft.com/office/powerpoint/2010/main" val="17624247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7093753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3146335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190833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7155153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5836531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2674409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0959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4975568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19603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A52D38D0-3414-4631-8A3D-A0EF7F64B2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151586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1E1FF245-F9FA-4928-B52B-B0E1E4E16F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094953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96353D0E-5C28-4C2A-994B-D3D9F3EF76E6}"/>
              </a:ext>
            </a:extLst>
          </p:cNvPr>
          <p:cNvPicPr>
            <a:picLocks noChangeAspect="1"/>
          </p:cNvPicPr>
          <p:nvPr userDrawn="1"/>
        </p:nvPicPr>
        <p:blipFill>
          <a:blip r:embed="rId3"/>
          <a:stretch>
            <a:fillRect/>
          </a:stretch>
        </p:blipFill>
        <p:spPr>
          <a:xfrm>
            <a:off x="175237" y="6309144"/>
            <a:ext cx="1664352" cy="377985"/>
          </a:xfrm>
          <a:prstGeom prst="rect">
            <a:avLst/>
          </a:prstGeom>
        </p:spPr>
      </p:pic>
    </p:spTree>
    <p:extLst>
      <p:ext uri="{BB962C8B-B14F-4D97-AF65-F5344CB8AC3E}">
        <p14:creationId xmlns:p14="http://schemas.microsoft.com/office/powerpoint/2010/main" val="1526536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614EE3F5-37D2-4133-934E-A0DFA640C5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876187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0A3CA95-150A-442B-86F3-BD8CF9C28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2232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DEF62553-2481-4571-8A01-303431371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292015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B1A6EC6-A743-45D8-BC55-08789BF379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121551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08309A50-675C-4FCB-AD08-2F5F30698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555205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13D90318-DB3D-4286-8FBF-9BBF1252E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1616217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8F0736F7-E95C-425E-A577-26E1D44133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270294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71C21256-FB88-4B0D-8584-03318D1901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237111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2A14FA3-F7DD-482E-B64F-9A677ECDBD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787226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789553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130907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722596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804741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61893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31712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39539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925603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898173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1804336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88571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10" name="Bilde 9">
            <a:extLst>
              <a:ext uri="{FF2B5EF4-FFF2-40B4-BE49-F238E27FC236}">
                <a16:creationId xmlns:a16="http://schemas.microsoft.com/office/drawing/2014/main" id="{4B730120-2B7D-4038-90BA-B55603F2E9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090373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8E06F4C-87B0-40F3-A606-E08DD4BE95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73588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13D90318-DB3D-4286-8FBF-9BBF1252E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3373236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998167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735278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033270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01908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445509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138353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708542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297472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8948294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741836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CE6D9376-B1D0-4275-84B9-7A8D481198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82712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966252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063806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0682976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48804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513834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358307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135157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72010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674993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22A0AA1B-4413-438A-A2D4-2710BCED81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32808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8EC8E4B8-1C11-44A6-89B5-55840E9E33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368901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9" name="Bilde 8">
            <a:extLst>
              <a:ext uri="{FF2B5EF4-FFF2-40B4-BE49-F238E27FC236}">
                <a16:creationId xmlns:a16="http://schemas.microsoft.com/office/drawing/2014/main" id="{680CF01B-09B7-4B06-8A87-919045B4E3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20451750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712C5787-3478-4197-84D8-90C712C0CC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082042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6CC99D7E-DCB4-46AF-BE8C-093FF22AD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8085255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67D0BD76-4311-49C3-B406-EC2A5B2D0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306910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5528641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52A98E22-7C08-4DCD-96EF-FD733554B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2996432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72153559-FE19-498F-991B-7C40F3219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27099322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98578BFF-237A-44ED-BA7E-5222D87DE7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719363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9BF235B1-159A-43FB-9F99-0973EE26BF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1376361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06661098-120B-4E08-8D04-7DF360442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41189018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058815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7038B7E-54B4-433D-A31E-EFA7F35550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026" y="6307094"/>
            <a:ext cx="1592586" cy="350851"/>
          </a:xfrm>
          <a:prstGeom prst="rect">
            <a:avLst/>
          </a:prstGeom>
        </p:spPr>
      </p:pic>
    </p:spTree>
    <p:extLst>
      <p:ext uri="{BB962C8B-B14F-4D97-AF65-F5344CB8AC3E}">
        <p14:creationId xmlns:p14="http://schemas.microsoft.com/office/powerpoint/2010/main" val="624235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734025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601979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E2A8C3-5D0E-4BF6-B5C4-191D7C27D4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80E0F8-FDEA-4980-A491-85CD0623AF8F}"/>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4" name="Plassholder for bunntekst 3">
            <a:extLst>
              <a:ext uri="{FF2B5EF4-FFF2-40B4-BE49-F238E27FC236}">
                <a16:creationId xmlns:a16="http://schemas.microsoft.com/office/drawing/2014/main" id="{118C6C9B-E591-4D4C-9C67-00D8D8541AE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FB0540-6A78-47F5-B2A2-9F4D4E2A22E9}"/>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86064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8960915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8B0B9EF-CBC5-400C-9DB4-0EDADAA57271}"/>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3" name="Plassholder for bunntekst 2">
            <a:extLst>
              <a:ext uri="{FF2B5EF4-FFF2-40B4-BE49-F238E27FC236}">
                <a16:creationId xmlns:a16="http://schemas.microsoft.com/office/drawing/2014/main" id="{CE74A2D3-6A06-40C9-8CE4-EC2D15AAF30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033E76-3D47-4565-8016-3CC211ED825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948724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BF1939-CE3D-4F0C-910B-C079BBB60B7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EBE42EC-C754-4647-AAFB-67774AF6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269510-7BD1-4982-9A37-8342158AD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8509E24E-7FC1-40CB-A53C-539DBEF5BAEA}"/>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59E2BDCB-E217-452C-B18C-F777DAA5F8C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6A99139-AB5C-467C-9EF3-357665F85F6E}"/>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1820372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D807F7-FABE-45DA-B55F-0CE767D37F7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36AA2C-4070-48EB-A6F6-2F8FF861E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FDB81DF6-246C-4DD2-8827-FFE113BFA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EFB06034-140F-4C0C-8374-DBDB907E887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76D82608-5A76-4FC0-B0BB-F0EEDB48B83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423BCBF-8342-4AA1-9270-C488519FA908}"/>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5044400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1CB489-7EFA-4A51-92B0-B01CC35967F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7736A7A-7F03-420F-8678-D6D6D6D3973A}"/>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06DD3F-E340-41D5-AAE3-893E0958DA8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3DFFCDB0-76DB-4B38-8E5A-5EF352774C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98E1696-ED0E-477A-97C8-25AC1CEED0B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0230913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B120D83-F9CE-4484-BCC5-F98D56C02F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125E114-3BF4-4584-B6F9-1B06832F4855}"/>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081B948-B511-458A-948B-985C992FBDEB}"/>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62562506-77D8-45EA-991B-A51D83CE2EF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A6AFFCD-EFC4-4DED-BDA5-2263AAD93A96}"/>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781296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1215731" y="1392551"/>
            <a:ext cx="9144000" cy="2387600"/>
          </a:xfrm>
        </p:spPr>
        <p:txBody>
          <a:bodyPr anchor="b"/>
          <a:lstStyle>
            <a:lvl1pPr algn="l">
              <a:defRPr sz="6000"/>
            </a:lvl1pPr>
          </a:lstStyle>
          <a:p>
            <a:r>
              <a:rPr lang="nb-NO"/>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1215731" y="3872226"/>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10" name="Bilde 9">
            <a:extLst>
              <a:ext uri="{FF2B5EF4-FFF2-40B4-BE49-F238E27FC236}">
                <a16:creationId xmlns:a16="http://schemas.microsoft.com/office/drawing/2014/main" id="{4B730120-2B7D-4038-90BA-B55603F2E9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52402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1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0470" y="2347411"/>
            <a:ext cx="11321530" cy="2387600"/>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0469" y="4827086"/>
            <a:ext cx="11321529" cy="14847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8E06F4C-87B0-40F3-A606-E08DD4BE95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386246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2_Tittellysbil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accent4"/>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13D90318-DB3D-4286-8FBF-9BBF1252ED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30482915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3_Tittellysbild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807413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4_Tittellysbilde">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4700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34280617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5_Tittellysbilde">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002157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6_Tittellysbilde">
    <p:bg>
      <p:bgPr>
        <a:solidFill>
          <a:schemeClr val="bg1">
            <a:lumMod val="5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879334" y="0"/>
            <a:ext cx="11312665" cy="2366742"/>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879334" y="2458817"/>
            <a:ext cx="11312665"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1203968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7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tx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3298658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8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a:effectLst>
            <a:outerShdw blurRad="50800" dist="38100" algn="l" rotWithShape="0">
              <a:prstClr val="black">
                <a:alpha val="40000"/>
              </a:prstClr>
            </a:outerShdw>
          </a:effectLst>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a:effectLst>
            <a:outerShdw blurRad="50800" dist="38100" algn="l" rotWithShape="0">
              <a:prstClr val="black">
                <a:alpha val="40000"/>
              </a:prstClr>
            </a:outerShdw>
          </a:effectLst>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41097466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9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0181187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10_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321C-AD57-41FF-9763-C71A4E506FE6}"/>
              </a:ext>
            </a:extLst>
          </p:cNvPr>
          <p:cNvSpPr>
            <a:spLocks noGrp="1"/>
          </p:cNvSpPr>
          <p:nvPr>
            <p:ph type="ctrTitle"/>
          </p:nvPr>
        </p:nvSpPr>
        <p:spPr>
          <a:xfrm>
            <a:off x="779533" y="3789769"/>
            <a:ext cx="11312665" cy="1525171"/>
          </a:xfrm>
        </p:spPr>
        <p:txBody>
          <a:bodyPr anchor="b"/>
          <a:lstStyle>
            <a:lvl1pPr algn="l">
              <a:defRPr sz="6000">
                <a:solidFill>
                  <a:schemeClr val="bg1"/>
                </a:solidFill>
              </a:defRPr>
            </a:lvl1pPr>
          </a:lstStyle>
          <a:p>
            <a:r>
              <a:rPr lang="nb-NO" dirty="0"/>
              <a:t>Klikk for å redigere tittelstil</a:t>
            </a:r>
          </a:p>
        </p:txBody>
      </p:sp>
      <p:sp>
        <p:nvSpPr>
          <p:cNvPr id="3" name="Undertittel 2">
            <a:extLst>
              <a:ext uri="{FF2B5EF4-FFF2-40B4-BE49-F238E27FC236}">
                <a16:creationId xmlns:a16="http://schemas.microsoft.com/office/drawing/2014/main" id="{291BB966-E056-49B9-8F14-5478A537BA33}"/>
              </a:ext>
            </a:extLst>
          </p:cNvPr>
          <p:cNvSpPr>
            <a:spLocks noGrp="1"/>
          </p:cNvSpPr>
          <p:nvPr>
            <p:ph type="subTitle" idx="1"/>
          </p:nvPr>
        </p:nvSpPr>
        <p:spPr>
          <a:xfrm>
            <a:off x="779533" y="5407016"/>
            <a:ext cx="11312665" cy="56490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4" name="Plassholder for dato 3">
            <a:extLst>
              <a:ext uri="{FF2B5EF4-FFF2-40B4-BE49-F238E27FC236}">
                <a16:creationId xmlns:a16="http://schemas.microsoft.com/office/drawing/2014/main" id="{76AC140A-5FCC-406D-B505-6E5C525E2A47}"/>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E4171462-531A-4AB1-9FB3-0F8632A4730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9B34047-1411-411F-9D90-24E8DDECCABE}"/>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DC2883E-F8FD-48F6-879F-E3F94C1AF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1404420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981EEC-73E8-476D-AA67-7F1A2214D20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F92C59-0745-484A-AAD3-766CC347D26A}"/>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4BC88-A520-4C4F-86A0-A59BD5AF4CF8}"/>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E6DF9A1-EAE1-459C-9BED-CB8F1E36B3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FFB8DDD-58C7-4067-908B-FAFE823AA745}"/>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356973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8D2D57-8DDC-413D-B7FB-FA44315F738A}"/>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B6A48679-912A-4899-BC2C-9C1BA2C016E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AA72103C-1217-4C17-BBAF-ADB450118A7D}"/>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151FEB68-74DC-4266-853E-28F07BE612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72CACB-DE8F-4CB1-BB30-F2B39A9632F6}"/>
              </a:ext>
            </a:extLst>
          </p:cNvPr>
          <p:cNvSpPr>
            <a:spLocks noGrp="1"/>
          </p:cNvSpPr>
          <p:nvPr>
            <p:ph type="sldNum" sz="quarter" idx="12"/>
          </p:nvPr>
        </p:nvSpPr>
        <p:spPr/>
        <p:txBody>
          <a:bodyPr/>
          <a:lstStyle/>
          <a:p>
            <a:fld id="{6AB668FF-9E78-4323-A473-22B85CBE2742}" type="slidenum">
              <a:rPr lang="nb-NO" smtClean="0"/>
              <a:t>‹#›</a:t>
            </a:fld>
            <a:endParaRPr lang="nb-NO"/>
          </a:p>
        </p:txBody>
      </p:sp>
      <p:pic>
        <p:nvPicPr>
          <p:cNvPr id="7" name="Bilde 6">
            <a:extLst>
              <a:ext uri="{FF2B5EF4-FFF2-40B4-BE49-F238E27FC236}">
                <a16:creationId xmlns:a16="http://schemas.microsoft.com/office/drawing/2014/main" id="{4FA8285E-D9C4-484F-8FB2-4CC1C32F7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555" y="6302706"/>
            <a:ext cx="2553157" cy="375611"/>
          </a:xfrm>
          <a:prstGeom prst="rect">
            <a:avLst/>
          </a:prstGeom>
        </p:spPr>
      </p:pic>
    </p:spTree>
    <p:extLst>
      <p:ext uri="{BB962C8B-B14F-4D97-AF65-F5344CB8AC3E}">
        <p14:creationId xmlns:p14="http://schemas.microsoft.com/office/powerpoint/2010/main" val="25031876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35E4C-C217-4D4C-9DDB-1F2FBA6EB83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12E99D-7FB8-45C0-895A-446ACB4D57E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FFF5D08-48CE-45F4-8A6B-29BB84EE0CA7}"/>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9D70ACE-15DA-489D-A5F4-7EF0626F4809}"/>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6" name="Plassholder for bunntekst 5">
            <a:extLst>
              <a:ext uri="{FF2B5EF4-FFF2-40B4-BE49-F238E27FC236}">
                <a16:creationId xmlns:a16="http://schemas.microsoft.com/office/drawing/2014/main" id="{61AC09EC-CE03-4D1C-80BE-D9012F518D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9BEDEF9-8FB1-416F-8163-863D8BA7EF54}"/>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4002913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283184-8D62-4523-8C7C-DF0A36AFE4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4F2E97-A6ED-40C1-A0C5-2F92C1AD0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42395437-A4FE-4604-B027-AFE62BC3D2F7}"/>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48435F6-874E-42D8-A471-581705974B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3FFC48F8-45C6-4ED6-9904-C2D65DD35ED8}"/>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773179B-7B04-434C-813B-8CBD6E4782BE}"/>
              </a:ext>
            </a:extLst>
          </p:cNvPr>
          <p:cNvSpPr>
            <a:spLocks noGrp="1"/>
          </p:cNvSpPr>
          <p:nvPr>
            <p:ph type="dt" sz="half" idx="10"/>
          </p:nvPr>
        </p:nvSpPr>
        <p:spPr/>
        <p:txBody>
          <a:bodyPr/>
          <a:lstStyle/>
          <a:p>
            <a:fld id="{B130983E-7AE0-4B3E-87E8-A62D218AAADA}" type="datetimeFigureOut">
              <a:rPr lang="nb-NO" smtClean="0"/>
              <a:t>22.10.2020</a:t>
            </a:fld>
            <a:endParaRPr lang="nb-NO"/>
          </a:p>
        </p:txBody>
      </p:sp>
      <p:sp>
        <p:nvSpPr>
          <p:cNvPr id="8" name="Plassholder for bunntekst 7">
            <a:extLst>
              <a:ext uri="{FF2B5EF4-FFF2-40B4-BE49-F238E27FC236}">
                <a16:creationId xmlns:a16="http://schemas.microsoft.com/office/drawing/2014/main" id="{9D40DEDF-A937-4BE7-A477-2DB6F10B181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9D5E5BD-F3B1-464A-80D1-DBC0EE45DD5F}"/>
              </a:ext>
            </a:extLst>
          </p:cNvPr>
          <p:cNvSpPr>
            <a:spLocks noGrp="1"/>
          </p:cNvSpPr>
          <p:nvPr>
            <p:ph type="sldNum" sz="quarter" idx="12"/>
          </p:nvPr>
        </p:nvSpPr>
        <p:spPr/>
        <p:txBody>
          <a:bodyPr/>
          <a:lstStyle/>
          <a:p>
            <a:fld id="{6AB668FF-9E78-4323-A473-22B85CBE2742}" type="slidenum">
              <a:rPr lang="nb-NO" smtClean="0"/>
              <a:t>‹#›</a:t>
            </a:fld>
            <a:endParaRPr lang="nb-NO"/>
          </a:p>
        </p:txBody>
      </p:sp>
    </p:spTree>
    <p:extLst>
      <p:ext uri="{BB962C8B-B14F-4D97-AF65-F5344CB8AC3E}">
        <p14:creationId xmlns:p14="http://schemas.microsoft.com/office/powerpoint/2010/main" val="279190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slideLayout" Target="../slideLayouts/slideLayout210.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image" Target="../media/image10.png"/><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0.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0.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1.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image" Target="../media/image10.png"/><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image" Target="../media/image1.png"/><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image" Target="../media/image10.png"/><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image" Target="../media/image1.png"/><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C56584-592D-41CE-B011-EDD1EDC5E1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15166448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828" r:id="rId8"/>
    <p:sldLayoutId id="2147483829" r:id="rId9"/>
    <p:sldLayoutId id="2147483830" r:id="rId10"/>
    <p:sldLayoutId id="2147483831" r:id="rId11"/>
    <p:sldLayoutId id="214748365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79E0550F-9B0F-4F71-81A7-03B6C52A651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335902905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48" r:id="rId8"/>
    <p:sldLayoutId id="2147483849" r:id="rId9"/>
    <p:sldLayoutId id="2147483850" r:id="rId10"/>
    <p:sldLayoutId id="2147483851"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B37A2E55-4E1C-4C0F-AE89-A4D37C8A007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213291256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864" r:id="rId8"/>
    <p:sldLayoutId id="2147483865" r:id="rId9"/>
    <p:sldLayoutId id="2147483866" r:id="rId10"/>
    <p:sldLayoutId id="2147483867"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C56584-592D-41CE-B011-EDD1EDC5E1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5855678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832" r:id="rId8"/>
    <p:sldLayoutId id="2147483833" r:id="rId9"/>
    <p:sldLayoutId id="2147483834" r:id="rId10"/>
    <p:sldLayoutId id="2147483835"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E617662E-7A32-4286-9BF4-D1EE6E46A456}"/>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40048011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860" r:id="rId8"/>
    <p:sldLayoutId id="2147483861" r:id="rId9"/>
    <p:sldLayoutId id="2147483862" r:id="rId10"/>
    <p:sldLayoutId id="2147483863"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C56584-592D-41CE-B011-EDD1EDC5E1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12144365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836" r:id="rId8"/>
    <p:sldLayoutId id="2147483837" r:id="rId9"/>
    <p:sldLayoutId id="2147483838" r:id="rId10"/>
    <p:sldLayoutId id="2147483839"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1685B1-999E-4EFB-8E91-157D30E3D1C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257266221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856" r:id="rId8"/>
    <p:sldLayoutId id="2147483857" r:id="rId9"/>
    <p:sldLayoutId id="2147483858" r:id="rId10"/>
    <p:sldLayoutId id="2147483859"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C56584-592D-41CE-B011-EDD1EDC5E1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4052313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840" r:id="rId8"/>
    <p:sldLayoutId id="2147483841" r:id="rId9"/>
    <p:sldLayoutId id="2147483842" r:id="rId10"/>
    <p:sldLayoutId id="214748384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F2266016-66A9-4CB4-AA54-B904FB0EB04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278721"/>
            <a:ext cx="1663034" cy="379289"/>
          </a:xfrm>
          <a:prstGeom prst="rect">
            <a:avLst/>
          </a:prstGeom>
        </p:spPr>
      </p:pic>
    </p:spTree>
    <p:extLst>
      <p:ext uri="{BB962C8B-B14F-4D97-AF65-F5344CB8AC3E}">
        <p14:creationId xmlns:p14="http://schemas.microsoft.com/office/powerpoint/2010/main" val="1768671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852" r:id="rId8"/>
    <p:sldLayoutId id="2147483853" r:id="rId9"/>
    <p:sldLayoutId id="2147483854" r:id="rId10"/>
    <p:sldLayoutId id="2147483855"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B82117F-063F-4325-96AD-356BE488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5A780E1-3FB3-4E80-B638-FC68DA87E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64F9B-BF5A-4EB6-98FD-2204D3FA7A53}"/>
              </a:ext>
            </a:extLst>
          </p:cNvPr>
          <p:cNvSpPr>
            <a:spLocks noGrp="1"/>
          </p:cNvSpPr>
          <p:nvPr>
            <p:ph type="dt" sz="half" idx="2"/>
          </p:nvPr>
        </p:nvSpPr>
        <p:spPr>
          <a:xfrm>
            <a:off x="2807935" y="6356350"/>
            <a:ext cx="145049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0983E-7AE0-4B3E-87E8-A62D218AAADA}" type="datetimeFigureOut">
              <a:rPr lang="nb-NO" smtClean="0"/>
              <a:t>22.10.2020</a:t>
            </a:fld>
            <a:endParaRPr lang="nb-NO"/>
          </a:p>
        </p:txBody>
      </p:sp>
      <p:sp>
        <p:nvSpPr>
          <p:cNvPr id="5" name="Plassholder for bunntekst 4">
            <a:extLst>
              <a:ext uri="{FF2B5EF4-FFF2-40B4-BE49-F238E27FC236}">
                <a16:creationId xmlns:a16="http://schemas.microsoft.com/office/drawing/2014/main" id="{A29ECBD7-D490-47F7-B2A3-20B1B4B8F980}"/>
              </a:ext>
            </a:extLst>
          </p:cNvPr>
          <p:cNvSpPr>
            <a:spLocks noGrp="1"/>
          </p:cNvSpPr>
          <p:nvPr>
            <p:ph type="ftr" sz="quarter" idx="3"/>
          </p:nvPr>
        </p:nvSpPr>
        <p:spPr>
          <a:xfrm>
            <a:off x="4370373" y="6356350"/>
            <a:ext cx="598203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1708E73C-377D-41F3-842B-AB0F39569409}"/>
              </a:ext>
            </a:extLst>
          </p:cNvPr>
          <p:cNvSpPr>
            <a:spLocks noGrp="1"/>
          </p:cNvSpPr>
          <p:nvPr>
            <p:ph type="sldNum" sz="quarter" idx="4"/>
          </p:nvPr>
        </p:nvSpPr>
        <p:spPr>
          <a:xfrm>
            <a:off x="10430634" y="6356350"/>
            <a:ext cx="92316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68FF-9E78-4323-A473-22B85CBE2742}" type="slidenum">
              <a:rPr lang="nb-NO" smtClean="0"/>
              <a:t>‹#›</a:t>
            </a:fld>
            <a:endParaRPr lang="nb-NO"/>
          </a:p>
        </p:txBody>
      </p:sp>
      <p:pic>
        <p:nvPicPr>
          <p:cNvPr id="8" name="Bilde 7">
            <a:extLst>
              <a:ext uri="{FF2B5EF4-FFF2-40B4-BE49-F238E27FC236}">
                <a16:creationId xmlns:a16="http://schemas.microsoft.com/office/drawing/2014/main" id="{1CC56584-592D-41CE-B011-EDD1EDC5E1E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6555" y="6311900"/>
            <a:ext cx="2553157" cy="371323"/>
          </a:xfrm>
          <a:prstGeom prst="rect">
            <a:avLst/>
          </a:prstGeom>
        </p:spPr>
      </p:pic>
    </p:spTree>
    <p:extLst>
      <p:ext uri="{BB962C8B-B14F-4D97-AF65-F5344CB8AC3E}">
        <p14:creationId xmlns:p14="http://schemas.microsoft.com/office/powerpoint/2010/main" val="145051323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44" r:id="rId8"/>
    <p:sldLayoutId id="2147483845" r:id="rId9"/>
    <p:sldLayoutId id="2147483846" r:id="rId10"/>
    <p:sldLayoutId id="2147483847"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england.nhs.uk/participation/resources/15-steps-challenge/" TargetMode="External"/><Relationship Id="rId2" Type="http://schemas.openxmlformats.org/officeDocument/2006/relationships/hyperlink" Target="https://pasientsikkerhetsprogrammet.no/ledelse/ledelse-av-pasientsikkerhet/praktiske-verktoy-for-ledere" TargetMode="Externa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hyperlink" Target="https://pasientsikkerhetsprogrammet.no/aktuelt/nyheter/tidlig-oppdagelse-og-rask-respons-ved-forverret-somatisk-tilstand-nasjonalt-faglig-rad" TargetMode="External"/><Relationship Id="rId4" Type="http://schemas.openxmlformats.org/officeDocument/2006/relationships/hyperlink" Target="https://pasientsikkerhetsprogrammet.no/forbedringskunnskap/Tavlemot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5B2D2E9-CA26-4F19-A444-872A63962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233" y="151089"/>
            <a:ext cx="9168974" cy="6555821"/>
          </a:xfrm>
          <a:prstGeom prst="rect">
            <a:avLst/>
          </a:prstGeom>
          <a:noFill/>
        </p:spPr>
      </p:pic>
    </p:spTree>
    <p:extLst>
      <p:ext uri="{BB962C8B-B14F-4D97-AF65-F5344CB8AC3E}">
        <p14:creationId xmlns:p14="http://schemas.microsoft.com/office/powerpoint/2010/main" val="160499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CF5A33-F2C9-40F1-8171-E01BF8472542}"/>
              </a:ext>
            </a:extLst>
          </p:cNvPr>
          <p:cNvSpPr>
            <a:spLocks noGrp="1"/>
          </p:cNvSpPr>
          <p:nvPr>
            <p:ph type="title"/>
          </p:nvPr>
        </p:nvSpPr>
        <p:spPr>
          <a:xfrm>
            <a:off x="838200" y="365125"/>
            <a:ext cx="10515600" cy="1325563"/>
          </a:xfrm>
        </p:spPr>
        <p:txBody>
          <a:bodyPr anchor="ctr">
            <a:normAutofit/>
          </a:bodyPr>
          <a:lstStyle/>
          <a:p>
            <a:r>
              <a:rPr lang="nb-NO" dirty="0"/>
              <a:t>3.	Stor variasjon i krav og grensesetting</a:t>
            </a:r>
          </a:p>
        </p:txBody>
      </p:sp>
      <p:pic>
        <p:nvPicPr>
          <p:cNvPr id="6" name="Bilde 5">
            <a:extLst>
              <a:ext uri="{FF2B5EF4-FFF2-40B4-BE49-F238E27FC236}">
                <a16:creationId xmlns:a16="http://schemas.microsoft.com/office/drawing/2014/main" id="{72BF2C35-029D-477D-B43E-E451410BE9AD}"/>
              </a:ext>
            </a:extLst>
          </p:cNvPr>
          <p:cNvPicPr>
            <a:picLocks noChangeAspect="1"/>
          </p:cNvPicPr>
          <p:nvPr/>
        </p:nvPicPr>
        <p:blipFill rotWithShape="1">
          <a:blip r:embed="rId2"/>
          <a:srcRect l="9630" r="2843" b="-3"/>
          <a:stretch/>
        </p:blipFill>
        <p:spPr>
          <a:xfrm>
            <a:off x="838200" y="1825625"/>
            <a:ext cx="5181600" cy="4351338"/>
          </a:xfrm>
          <a:prstGeom prst="rect">
            <a:avLst/>
          </a:prstGeom>
          <a:noFill/>
        </p:spPr>
      </p:pic>
      <p:sp>
        <p:nvSpPr>
          <p:cNvPr id="3" name="Plassholder for innhold 2">
            <a:extLst>
              <a:ext uri="{FF2B5EF4-FFF2-40B4-BE49-F238E27FC236}">
                <a16:creationId xmlns:a16="http://schemas.microsoft.com/office/drawing/2014/main" id="{1EDD85DC-3E59-4B10-A50F-5988F3014881}"/>
              </a:ext>
            </a:extLst>
          </p:cNvPr>
          <p:cNvSpPr>
            <a:spLocks noGrp="1"/>
          </p:cNvSpPr>
          <p:nvPr>
            <p:ph sz="half" idx="2"/>
          </p:nvPr>
        </p:nvSpPr>
        <p:spPr>
          <a:xfrm>
            <a:off x="6172200" y="1825625"/>
            <a:ext cx="5181600" cy="4351338"/>
          </a:xfrm>
        </p:spPr>
        <p:txBody>
          <a:bodyPr>
            <a:normAutofit/>
          </a:bodyPr>
          <a:lstStyle/>
          <a:p>
            <a:r>
              <a:rPr lang="nb-NO" sz="2400" dirty="0"/>
              <a:t>Hanna sitt opphold på skjermingsavsnittet var preget av grensesetting og korreksjon. Krav og grenser varierte fra vakt til vakt. Det oppstod konflikter på grunn av dette. </a:t>
            </a:r>
          </a:p>
          <a:p>
            <a:r>
              <a:rPr lang="nb-NO" sz="2400" dirty="0"/>
              <a:t>Hennes uro og lidelsesuttrykk var krevende. Hun ble forsøkt holdt på rommet sitt alene, og i enkelte tilfeller ble døren fysisk holdt igjen slik at hun ikke kunne ta seg ut.</a:t>
            </a:r>
          </a:p>
        </p:txBody>
      </p:sp>
    </p:spTree>
    <p:extLst>
      <p:ext uri="{BB962C8B-B14F-4D97-AF65-F5344CB8AC3E}">
        <p14:creationId xmlns:p14="http://schemas.microsoft.com/office/powerpoint/2010/main" val="364844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BD0E92E-8B18-4900-BF71-C19503B6F4E1}"/>
              </a:ext>
            </a:extLst>
          </p:cNvPr>
          <p:cNvSpPr>
            <a:spLocks noGrp="1"/>
          </p:cNvSpPr>
          <p:nvPr>
            <p:ph type="title"/>
          </p:nvPr>
        </p:nvSpPr>
        <p:spPr>
          <a:xfrm>
            <a:off x="838200" y="365125"/>
            <a:ext cx="10515600" cy="1325563"/>
          </a:xfrm>
        </p:spPr>
        <p:txBody>
          <a:bodyPr/>
          <a:lstStyle/>
          <a:p>
            <a:r>
              <a:rPr lang="nb-NO" dirty="0"/>
              <a:t>3.1 Effekten av stadig nytt personale og variasjon i grensesetting</a:t>
            </a:r>
          </a:p>
        </p:txBody>
      </p:sp>
      <p:sp>
        <p:nvSpPr>
          <p:cNvPr id="3" name="Plassholder for innhold 2">
            <a:extLst>
              <a:ext uri="{FF2B5EF4-FFF2-40B4-BE49-F238E27FC236}">
                <a16:creationId xmlns:a16="http://schemas.microsoft.com/office/drawing/2014/main" id="{9EA62983-8746-4125-BC3B-F242AC8542AE}"/>
              </a:ext>
            </a:extLst>
          </p:cNvPr>
          <p:cNvSpPr>
            <a:spLocks noGrp="1"/>
          </p:cNvSpPr>
          <p:nvPr>
            <p:ph sz="half" idx="1"/>
          </p:nvPr>
        </p:nvSpPr>
        <p:spPr>
          <a:xfrm>
            <a:off x="838200" y="1825625"/>
            <a:ext cx="5181600" cy="4351338"/>
          </a:xfrm>
        </p:spPr>
        <p:txBody>
          <a:bodyPr>
            <a:normAutofit/>
          </a:bodyPr>
          <a:lstStyle/>
          <a:p>
            <a:r>
              <a:rPr lang="nb-NO" sz="2000" dirty="0"/>
              <a:t>Variasjonen i krav og grenser var først og fremst ble forårsaket av at det stadig var nytt miljøpersonale som var Hannas pasientkontakt. Over tid skjedde det derfor lite erfaringsbasert tilpasning. Nytt personell gjentok krav og grenser som stresset henne. </a:t>
            </a:r>
          </a:p>
          <a:p>
            <a:r>
              <a:rPr lang="nb-NO" sz="2000" dirty="0"/>
              <a:t>Det var ikke felles, tverrfaglige møtepunkt rundt planlegging og drøfting av miljøtiltak, heller ikke diskusjoner om type krav og grenser. </a:t>
            </a:r>
          </a:p>
          <a:p>
            <a:r>
              <a:rPr lang="nb-NO" sz="2000" dirty="0"/>
              <a:t>Deler av bemanningen deltok ikke avdelingens faste møter. Ekstravakter og nattevakter hadde ikke dette i sin turnus.</a:t>
            </a:r>
          </a:p>
        </p:txBody>
      </p:sp>
      <p:pic>
        <p:nvPicPr>
          <p:cNvPr id="4" name="Bilde 3">
            <a:extLst>
              <a:ext uri="{FF2B5EF4-FFF2-40B4-BE49-F238E27FC236}">
                <a16:creationId xmlns:a16="http://schemas.microsoft.com/office/drawing/2014/main" id="{C1EA78B3-0DF0-431E-B2D2-758A8284CA71}"/>
              </a:ext>
            </a:extLst>
          </p:cNvPr>
          <p:cNvPicPr>
            <a:picLocks noChangeAspect="1"/>
          </p:cNvPicPr>
          <p:nvPr/>
        </p:nvPicPr>
        <p:blipFill>
          <a:blip r:embed="rId2"/>
          <a:stretch>
            <a:fillRect/>
          </a:stretch>
        </p:blipFill>
        <p:spPr>
          <a:xfrm>
            <a:off x="6372155" y="1825625"/>
            <a:ext cx="5128846" cy="4667250"/>
          </a:xfrm>
          <a:prstGeom prst="rect">
            <a:avLst/>
          </a:prstGeom>
          <a:noFill/>
        </p:spPr>
      </p:pic>
    </p:spTree>
    <p:extLst>
      <p:ext uri="{BB962C8B-B14F-4D97-AF65-F5344CB8AC3E}">
        <p14:creationId xmlns:p14="http://schemas.microsoft.com/office/powerpoint/2010/main" val="128992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B2944C-8EF2-4C8E-A714-F2C3DCF0E199}"/>
              </a:ext>
            </a:extLst>
          </p:cNvPr>
          <p:cNvSpPr>
            <a:spLocks noGrp="1"/>
          </p:cNvSpPr>
          <p:nvPr>
            <p:ph type="title"/>
          </p:nvPr>
        </p:nvSpPr>
        <p:spPr>
          <a:xfrm>
            <a:off x="838200" y="365125"/>
            <a:ext cx="10515600" cy="1325563"/>
          </a:xfrm>
        </p:spPr>
        <p:txBody>
          <a:bodyPr anchor="ctr">
            <a:normAutofit/>
          </a:bodyPr>
          <a:lstStyle/>
          <a:p>
            <a:r>
              <a:rPr lang="nb-NO" dirty="0"/>
              <a:t>4.	Betydningen av utviklingshemming</a:t>
            </a:r>
          </a:p>
        </p:txBody>
      </p:sp>
      <p:sp>
        <p:nvSpPr>
          <p:cNvPr id="3" name="Plassholder for innhold 2">
            <a:extLst>
              <a:ext uri="{FF2B5EF4-FFF2-40B4-BE49-F238E27FC236}">
                <a16:creationId xmlns:a16="http://schemas.microsoft.com/office/drawing/2014/main" id="{323C4C7D-E112-445F-A430-F21587C73CAC}"/>
              </a:ext>
            </a:extLst>
          </p:cNvPr>
          <p:cNvSpPr>
            <a:spLocks noGrp="1"/>
          </p:cNvSpPr>
          <p:nvPr>
            <p:ph sz="half" idx="1"/>
          </p:nvPr>
        </p:nvSpPr>
        <p:spPr>
          <a:xfrm>
            <a:off x="838200" y="1825625"/>
            <a:ext cx="5181600" cy="4351338"/>
          </a:xfrm>
        </p:spPr>
        <p:txBody>
          <a:bodyPr>
            <a:normAutofit fontScale="92500" lnSpcReduction="20000"/>
          </a:bodyPr>
          <a:lstStyle/>
          <a:p>
            <a:pPr marL="0" indent="0">
              <a:buNone/>
            </a:pPr>
            <a:r>
              <a:rPr lang="nb-NO" sz="2400" dirty="0"/>
              <a:t>Hanna hadde særskilte behov for tilrettelegging, toleranse, forståelse og støtte. Det var liten kunnskap om betydningen dette hadde for behandlingen og tilretteleggingen.  </a:t>
            </a:r>
          </a:p>
          <a:p>
            <a:pPr marL="0" indent="0">
              <a:buNone/>
            </a:pPr>
            <a:r>
              <a:rPr lang="nb-NO" sz="2400" dirty="0"/>
              <a:t>Hanna hadde Trippel x syndrom og var diagnostisert til å ha en lett psykisk utviklingshemming. Syndromet disponerer for psykose og sterke emosjonelle reaksjoner ved belastninger. Diagnosene var ikke hensyntatt i behandlingen. </a:t>
            </a:r>
          </a:p>
          <a:p>
            <a:pPr marL="0" indent="0">
              <a:buNone/>
            </a:pPr>
            <a:r>
              <a:rPr lang="nb-NO" sz="2400" dirty="0"/>
              <a:t>Legemiddelbehandlingen ble ikke vurdert i lys av Hannas utviklingshemming. Ifølge Felleskatalogen er pasienter med mental retardasjon overrepresentert blant fatale tilfeller knyttet til det antipsykotiske legemiddelet </a:t>
            </a:r>
            <a:r>
              <a:rPr lang="nb-NO" sz="2400" dirty="0" err="1"/>
              <a:t>zuklopentiksol</a:t>
            </a:r>
            <a:r>
              <a:rPr lang="nb-NO" sz="2400" dirty="0"/>
              <a:t> (Cisordinol). </a:t>
            </a:r>
          </a:p>
          <a:p>
            <a:endParaRPr lang="nb-NO" sz="2400" dirty="0"/>
          </a:p>
        </p:txBody>
      </p:sp>
      <p:pic>
        <p:nvPicPr>
          <p:cNvPr id="4" name="Bilde 3">
            <a:extLst>
              <a:ext uri="{FF2B5EF4-FFF2-40B4-BE49-F238E27FC236}">
                <a16:creationId xmlns:a16="http://schemas.microsoft.com/office/drawing/2014/main" id="{5C30D412-D071-4D26-9F3F-F6F01FB13C09}"/>
              </a:ext>
            </a:extLst>
          </p:cNvPr>
          <p:cNvPicPr>
            <a:picLocks noChangeAspect="1"/>
          </p:cNvPicPr>
          <p:nvPr/>
        </p:nvPicPr>
        <p:blipFill>
          <a:blip r:embed="rId2"/>
          <a:stretch>
            <a:fillRect/>
          </a:stretch>
        </p:blipFill>
        <p:spPr>
          <a:xfrm>
            <a:off x="7473916" y="1825625"/>
            <a:ext cx="2578167" cy="4351338"/>
          </a:xfrm>
          <a:prstGeom prst="rect">
            <a:avLst/>
          </a:prstGeom>
          <a:noFill/>
        </p:spPr>
      </p:pic>
    </p:spTree>
    <p:extLst>
      <p:ext uri="{BB962C8B-B14F-4D97-AF65-F5344CB8AC3E}">
        <p14:creationId xmlns:p14="http://schemas.microsoft.com/office/powerpoint/2010/main" val="382854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43A08-A384-4CA6-8E8B-8E04D65A2CD9}"/>
              </a:ext>
            </a:extLst>
          </p:cNvPr>
          <p:cNvSpPr>
            <a:spLocks noGrp="1"/>
          </p:cNvSpPr>
          <p:nvPr>
            <p:ph type="title"/>
          </p:nvPr>
        </p:nvSpPr>
        <p:spPr>
          <a:xfrm>
            <a:off x="838200" y="365125"/>
            <a:ext cx="10515600" cy="1325563"/>
          </a:xfrm>
        </p:spPr>
        <p:txBody>
          <a:bodyPr anchor="ctr">
            <a:normAutofit/>
          </a:bodyPr>
          <a:lstStyle/>
          <a:p>
            <a:r>
              <a:rPr lang="nb-NO" dirty="0"/>
              <a:t>5.	Medikamenter ble vurdert som det viktigste tiltak </a:t>
            </a:r>
          </a:p>
        </p:txBody>
      </p:sp>
      <p:sp>
        <p:nvSpPr>
          <p:cNvPr id="3" name="Plassholder for innhold 2">
            <a:extLst>
              <a:ext uri="{FF2B5EF4-FFF2-40B4-BE49-F238E27FC236}">
                <a16:creationId xmlns:a16="http://schemas.microsoft.com/office/drawing/2014/main" id="{3CCFAFA0-C1F8-48C9-997B-126E4618F440}"/>
              </a:ext>
            </a:extLst>
          </p:cNvPr>
          <p:cNvSpPr>
            <a:spLocks noGrp="1"/>
          </p:cNvSpPr>
          <p:nvPr>
            <p:ph sz="half" idx="1"/>
          </p:nvPr>
        </p:nvSpPr>
        <p:spPr>
          <a:xfrm>
            <a:off x="838199" y="1825625"/>
            <a:ext cx="5424377" cy="4362524"/>
          </a:xfrm>
        </p:spPr>
        <p:txBody>
          <a:bodyPr>
            <a:normAutofit fontScale="92500"/>
          </a:bodyPr>
          <a:lstStyle/>
          <a:p>
            <a:pPr marL="0" indent="0">
              <a:buNone/>
            </a:pPr>
            <a:r>
              <a:rPr lang="nb-NO" dirty="0"/>
              <a:t>Det var bred enighet om å gjøre medikamentelle tiltak for å dempe uro. Dette var alminneliggjort og framstod som den eneste virksomme løsningen. </a:t>
            </a:r>
          </a:p>
          <a:p>
            <a:pPr marL="0" indent="0">
              <a:buNone/>
            </a:pPr>
            <a:endParaRPr lang="nb-NO" dirty="0"/>
          </a:p>
          <a:p>
            <a:pPr marL="0" indent="0">
              <a:buNone/>
            </a:pPr>
            <a:r>
              <a:rPr lang="nb-NO" dirty="0"/>
              <a:t>Manglende effekt av basismedikasjon medførte mer medisinering. Det ble ordinert injeksjoner med antipsykotika og benzodiazepiner for å dempe uro og som et søvntiltak. </a:t>
            </a:r>
          </a:p>
        </p:txBody>
      </p:sp>
      <p:pic>
        <p:nvPicPr>
          <p:cNvPr id="4" name="Bilde 3">
            <a:extLst>
              <a:ext uri="{FF2B5EF4-FFF2-40B4-BE49-F238E27FC236}">
                <a16:creationId xmlns:a16="http://schemas.microsoft.com/office/drawing/2014/main" id="{78AD170A-9A91-4116-9718-E5CDEAEBA904}"/>
              </a:ext>
            </a:extLst>
          </p:cNvPr>
          <p:cNvPicPr>
            <a:picLocks noChangeAspect="1"/>
          </p:cNvPicPr>
          <p:nvPr/>
        </p:nvPicPr>
        <p:blipFill rotWithShape="1">
          <a:blip r:embed="rId2"/>
          <a:srcRect l="9224" r="6528" b="2"/>
          <a:stretch/>
        </p:blipFill>
        <p:spPr>
          <a:xfrm>
            <a:off x="7157403" y="1841517"/>
            <a:ext cx="4494108" cy="3774005"/>
          </a:xfrm>
          <a:prstGeom prst="rect">
            <a:avLst/>
          </a:prstGeom>
          <a:ln>
            <a:noFill/>
          </a:ln>
          <a:effectLst>
            <a:outerShdw blurRad="292100" dist="139700" dir="2700000" algn="tl" rotWithShape="0">
              <a:srgbClr val="333333">
                <a:alpha val="65000"/>
              </a:srgbClr>
            </a:outerShdw>
          </a:effectLst>
        </p:spPr>
      </p:pic>
      <p:sp>
        <p:nvSpPr>
          <p:cNvPr id="8" name="TekstSylinder 7">
            <a:extLst>
              <a:ext uri="{FF2B5EF4-FFF2-40B4-BE49-F238E27FC236}">
                <a16:creationId xmlns:a16="http://schemas.microsoft.com/office/drawing/2014/main" id="{5E4C5D9C-FF4B-4033-8F02-74B5EA663830}"/>
              </a:ext>
            </a:extLst>
          </p:cNvPr>
          <p:cNvSpPr txBox="1"/>
          <p:nvPr/>
        </p:nvSpPr>
        <p:spPr>
          <a:xfrm>
            <a:off x="7157403" y="5766351"/>
            <a:ext cx="3804462" cy="366823"/>
          </a:xfrm>
          <a:prstGeom prst="rect">
            <a:avLst/>
          </a:prstGeom>
        </p:spPr>
        <p:txBody>
          <a:bodyPr rtlCol="0">
            <a:normAutofit/>
          </a:bodyPr>
          <a:lstStyle/>
          <a:p>
            <a:pPr>
              <a:spcAft>
                <a:spcPts val="600"/>
              </a:spcAft>
            </a:pPr>
            <a:r>
              <a:rPr lang="nb-NO" sz="1600" dirty="0"/>
              <a:t>Foto: Ukom</a:t>
            </a:r>
          </a:p>
        </p:txBody>
      </p:sp>
    </p:spTree>
    <p:extLst>
      <p:ext uri="{BB962C8B-B14F-4D97-AF65-F5344CB8AC3E}">
        <p14:creationId xmlns:p14="http://schemas.microsoft.com/office/powerpoint/2010/main" val="3378792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874D37-59DB-4854-ADBA-36A33EB4D54D}"/>
              </a:ext>
            </a:extLst>
          </p:cNvPr>
          <p:cNvSpPr>
            <a:spLocks noGrp="1"/>
          </p:cNvSpPr>
          <p:nvPr>
            <p:ph type="title"/>
          </p:nvPr>
        </p:nvSpPr>
        <p:spPr/>
        <p:txBody>
          <a:bodyPr/>
          <a:lstStyle/>
          <a:p>
            <a:r>
              <a:rPr lang="nb-NO" dirty="0"/>
              <a:t>5.1 Medisineringen den 12. dagen </a:t>
            </a:r>
            <a:br>
              <a:rPr lang="nb-NO" dirty="0"/>
            </a:br>
            <a:r>
              <a:rPr lang="nb-NO" sz="1400" dirty="0"/>
              <a:t>(peroralt dersom ikke annet er oppgitt) </a:t>
            </a:r>
            <a:endParaRPr lang="nb-NO" dirty="0"/>
          </a:p>
        </p:txBody>
      </p:sp>
      <p:sp>
        <p:nvSpPr>
          <p:cNvPr id="3" name="Plassholder for innhold 2">
            <a:extLst>
              <a:ext uri="{FF2B5EF4-FFF2-40B4-BE49-F238E27FC236}">
                <a16:creationId xmlns:a16="http://schemas.microsoft.com/office/drawing/2014/main" id="{E1BD778D-9C96-40CF-B019-E6F66CAD0B10}"/>
              </a:ext>
            </a:extLst>
          </p:cNvPr>
          <p:cNvSpPr>
            <a:spLocks noGrp="1"/>
          </p:cNvSpPr>
          <p:nvPr>
            <p:ph idx="1"/>
          </p:nvPr>
        </p:nvSpPr>
        <p:spPr/>
        <p:txBody>
          <a:bodyPr/>
          <a:lstStyle/>
          <a:p>
            <a:r>
              <a:rPr lang="nb-NO" dirty="0"/>
              <a:t>Kl. 09.00 litium 83 mg + </a:t>
            </a:r>
            <a:r>
              <a:rPr lang="nb-NO" dirty="0" err="1"/>
              <a:t>perfenazin</a:t>
            </a:r>
            <a:r>
              <a:rPr lang="nb-NO" dirty="0"/>
              <a:t> 4 mg + </a:t>
            </a:r>
            <a:r>
              <a:rPr lang="nb-NO" dirty="0" err="1"/>
              <a:t>diazepam</a:t>
            </a:r>
            <a:r>
              <a:rPr lang="nb-NO" dirty="0"/>
              <a:t> 10 mg </a:t>
            </a:r>
          </a:p>
          <a:p>
            <a:r>
              <a:rPr lang="nb-NO" dirty="0"/>
              <a:t>Kl. 13.00 </a:t>
            </a:r>
            <a:r>
              <a:rPr lang="nb-NO" dirty="0" err="1"/>
              <a:t>zuclopentixolacetat</a:t>
            </a:r>
            <a:r>
              <a:rPr lang="nb-NO" dirty="0"/>
              <a:t> 100 mg og </a:t>
            </a:r>
            <a:r>
              <a:rPr lang="nb-NO" dirty="0" err="1"/>
              <a:t>diazepam</a:t>
            </a:r>
            <a:r>
              <a:rPr lang="nb-NO" dirty="0"/>
              <a:t> 10 mg (begge som intramuskulære injeksjoner) </a:t>
            </a:r>
          </a:p>
          <a:p>
            <a:r>
              <a:rPr lang="nb-NO" dirty="0"/>
              <a:t>Kl. 18.55 </a:t>
            </a:r>
            <a:r>
              <a:rPr lang="nb-NO" dirty="0" err="1"/>
              <a:t>diazepam</a:t>
            </a:r>
            <a:r>
              <a:rPr lang="nb-NO" dirty="0"/>
              <a:t> 10 mg </a:t>
            </a:r>
          </a:p>
          <a:p>
            <a:r>
              <a:rPr lang="nb-NO" dirty="0"/>
              <a:t>Kl. 20.30 litium 125 mg + </a:t>
            </a:r>
            <a:r>
              <a:rPr lang="nb-NO" dirty="0" err="1"/>
              <a:t>perfenazin</a:t>
            </a:r>
            <a:r>
              <a:rPr lang="nb-NO" dirty="0"/>
              <a:t> 4 mg </a:t>
            </a:r>
          </a:p>
          <a:p>
            <a:r>
              <a:rPr lang="nb-NO" dirty="0"/>
              <a:t>Kl. 22.40 </a:t>
            </a:r>
            <a:r>
              <a:rPr lang="nb-NO" dirty="0" err="1"/>
              <a:t>diazepam</a:t>
            </a:r>
            <a:r>
              <a:rPr lang="nb-NO" dirty="0"/>
              <a:t> 10 mg og </a:t>
            </a:r>
            <a:r>
              <a:rPr lang="nb-NO" dirty="0" err="1"/>
              <a:t>zolpidem</a:t>
            </a:r>
            <a:r>
              <a:rPr lang="nb-NO" dirty="0"/>
              <a:t> 10 mg.</a:t>
            </a:r>
          </a:p>
        </p:txBody>
      </p:sp>
    </p:spTree>
    <p:extLst>
      <p:ext uri="{BB962C8B-B14F-4D97-AF65-F5344CB8AC3E}">
        <p14:creationId xmlns:p14="http://schemas.microsoft.com/office/powerpoint/2010/main" val="80408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63FD0A-05F3-4D20-84DE-9B90691C846C}"/>
              </a:ext>
            </a:extLst>
          </p:cNvPr>
          <p:cNvSpPr>
            <a:spLocks noGrp="1"/>
          </p:cNvSpPr>
          <p:nvPr>
            <p:ph type="title"/>
          </p:nvPr>
        </p:nvSpPr>
        <p:spPr>
          <a:xfrm>
            <a:off x="838200" y="365125"/>
            <a:ext cx="10515600" cy="1325563"/>
          </a:xfrm>
        </p:spPr>
        <p:txBody>
          <a:bodyPr anchor="ctr">
            <a:normAutofit/>
          </a:bodyPr>
          <a:lstStyle/>
          <a:p>
            <a:r>
              <a:rPr lang="nb-NO" dirty="0"/>
              <a:t>5.2 Samtykkekompetanse</a:t>
            </a:r>
          </a:p>
        </p:txBody>
      </p:sp>
      <p:sp>
        <p:nvSpPr>
          <p:cNvPr id="3" name="Plassholder for innhold 2">
            <a:extLst>
              <a:ext uri="{FF2B5EF4-FFF2-40B4-BE49-F238E27FC236}">
                <a16:creationId xmlns:a16="http://schemas.microsoft.com/office/drawing/2014/main" id="{2CF18C36-3512-4A5D-A8DC-C6DDA61F4685}"/>
              </a:ext>
            </a:extLst>
          </p:cNvPr>
          <p:cNvSpPr>
            <a:spLocks noGrp="1"/>
          </p:cNvSpPr>
          <p:nvPr>
            <p:ph sz="half" idx="1"/>
          </p:nvPr>
        </p:nvSpPr>
        <p:spPr>
          <a:xfrm>
            <a:off x="838199" y="1871329"/>
            <a:ext cx="6057013" cy="4305633"/>
          </a:xfrm>
        </p:spPr>
        <p:txBody>
          <a:bodyPr>
            <a:normAutofit fontScale="92500" lnSpcReduction="10000"/>
          </a:bodyPr>
          <a:lstStyle/>
          <a:p>
            <a:pPr marL="0" indent="0">
              <a:buNone/>
            </a:pPr>
            <a:r>
              <a:rPr lang="nb-NO" sz="1600" dirty="0"/>
              <a:t>Hanna samarbeidet om å få </a:t>
            </a:r>
            <a:r>
              <a:rPr lang="nb-NO" sz="1600" dirty="0" err="1"/>
              <a:t>zuclopentixolacetat</a:t>
            </a:r>
            <a:r>
              <a:rPr lang="nb-NO" sz="1600" dirty="0"/>
              <a:t>, men hun var ikke samtykkekompetent. Samarbeid ble oppfattet som en form for samtykke.</a:t>
            </a:r>
          </a:p>
          <a:p>
            <a:pPr marL="0" indent="0">
              <a:buNone/>
            </a:pPr>
            <a:r>
              <a:rPr lang="nb-NO" sz="1600" dirty="0"/>
              <a:t>Det ble oppfattet som uhensiktsmessig å lese opp alle bivirkningene eller farene ved medikamentet til pasienten. Dette er legemidler som gis hver dag.</a:t>
            </a:r>
          </a:p>
          <a:p>
            <a:pPr marL="0" indent="0">
              <a:buNone/>
            </a:pPr>
            <a:endParaRPr lang="nb-NO" sz="1600" dirty="0"/>
          </a:p>
          <a:p>
            <a:pPr marL="0" indent="0">
              <a:buNone/>
            </a:pPr>
            <a:r>
              <a:rPr lang="nb-NO" sz="1600" i="1" dirty="0"/>
              <a:t>«Hadde jeg hatt litt bedre tid, så burde jeg nok fattet et 4-4 vedtak som et tiltak for å fremme søvn.»</a:t>
            </a:r>
          </a:p>
          <a:p>
            <a:pPr marL="0" indent="0">
              <a:buNone/>
            </a:pPr>
            <a:endParaRPr lang="nb-NO" sz="1600" dirty="0"/>
          </a:p>
          <a:p>
            <a:pPr marL="0" indent="0">
              <a:buNone/>
            </a:pPr>
            <a:r>
              <a:rPr lang="nb-NO" sz="1600" dirty="0" err="1"/>
              <a:t>Diazepam</a:t>
            </a:r>
            <a:r>
              <a:rPr lang="nb-NO" sz="1600" dirty="0"/>
              <a:t> (Stesolid) kan ikke kan gis med hjemmel i et vedtak om </a:t>
            </a:r>
            <a:r>
              <a:rPr lang="nb-NO" sz="1600" dirty="0" err="1"/>
              <a:t>tvangsbehandling</a:t>
            </a:r>
            <a:r>
              <a:rPr lang="nb-NO" sz="1600" dirty="0"/>
              <a:t>.</a:t>
            </a:r>
          </a:p>
          <a:p>
            <a:pPr marL="0" indent="0">
              <a:buNone/>
            </a:pPr>
            <a:endParaRPr lang="nb-NO" sz="1600" dirty="0"/>
          </a:p>
          <a:p>
            <a:pPr marL="0" indent="0">
              <a:buNone/>
            </a:pPr>
            <a:r>
              <a:rPr lang="nb-NO" sz="1600" i="1" dirty="0"/>
              <a:t>«Noen ganger fatter vi 4-4 vedtak og gir et depot, som har en effekt etter 3-4 uker, men innimellom den tid kan det være behov for å også bruke kortidsvirkende medikamenter. Og da er spørsmålet... Stesolid er egentlig ikke lov å bruke som behandling, men for å forebygge skade, så stesolidinjeksjon skal i et 4-8 C-vedtak og ikke 4-4-vedtak.» </a:t>
            </a:r>
          </a:p>
        </p:txBody>
      </p:sp>
      <p:pic>
        <p:nvPicPr>
          <p:cNvPr id="4" name="Bilde 3">
            <a:extLst>
              <a:ext uri="{FF2B5EF4-FFF2-40B4-BE49-F238E27FC236}">
                <a16:creationId xmlns:a16="http://schemas.microsoft.com/office/drawing/2014/main" id="{64A346BF-ABB7-4095-AE52-77ED8B47A832}"/>
              </a:ext>
            </a:extLst>
          </p:cNvPr>
          <p:cNvPicPr>
            <a:picLocks noChangeAspect="1"/>
          </p:cNvPicPr>
          <p:nvPr/>
        </p:nvPicPr>
        <p:blipFill>
          <a:blip r:embed="rId2"/>
          <a:stretch>
            <a:fillRect/>
          </a:stretch>
        </p:blipFill>
        <p:spPr>
          <a:xfrm>
            <a:off x="6895213" y="2518061"/>
            <a:ext cx="5181600" cy="2966465"/>
          </a:xfrm>
          <a:prstGeom prst="rect">
            <a:avLst/>
          </a:prstGeom>
          <a:noFill/>
        </p:spPr>
      </p:pic>
    </p:spTree>
    <p:extLst>
      <p:ext uri="{BB962C8B-B14F-4D97-AF65-F5344CB8AC3E}">
        <p14:creationId xmlns:p14="http://schemas.microsoft.com/office/powerpoint/2010/main" val="209238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0B966A-A70C-4940-A324-1439B51F540A}"/>
              </a:ext>
            </a:extLst>
          </p:cNvPr>
          <p:cNvSpPr>
            <a:spLocks noGrp="1"/>
          </p:cNvSpPr>
          <p:nvPr>
            <p:ph type="title"/>
          </p:nvPr>
        </p:nvSpPr>
        <p:spPr>
          <a:xfrm>
            <a:off x="838200" y="365125"/>
            <a:ext cx="10515600" cy="1325563"/>
          </a:xfrm>
        </p:spPr>
        <p:txBody>
          <a:bodyPr anchor="ctr">
            <a:normAutofit/>
          </a:bodyPr>
          <a:lstStyle/>
          <a:p>
            <a:r>
              <a:rPr lang="nb-NO" dirty="0"/>
              <a:t>5.3 Obduksjonsfunn</a:t>
            </a:r>
          </a:p>
        </p:txBody>
      </p:sp>
      <p:sp>
        <p:nvSpPr>
          <p:cNvPr id="3" name="Plassholder for innhold 2">
            <a:extLst>
              <a:ext uri="{FF2B5EF4-FFF2-40B4-BE49-F238E27FC236}">
                <a16:creationId xmlns:a16="http://schemas.microsoft.com/office/drawing/2014/main" id="{891A49B5-B9B8-41C8-8214-E66152A0D9F9}"/>
              </a:ext>
            </a:extLst>
          </p:cNvPr>
          <p:cNvSpPr>
            <a:spLocks noGrp="1"/>
          </p:cNvSpPr>
          <p:nvPr>
            <p:ph sz="half" idx="1"/>
          </p:nvPr>
        </p:nvSpPr>
        <p:spPr>
          <a:xfrm>
            <a:off x="838200" y="1825625"/>
            <a:ext cx="5181600" cy="4351338"/>
          </a:xfrm>
        </p:spPr>
        <p:txBody>
          <a:bodyPr>
            <a:normAutofit/>
          </a:bodyPr>
          <a:lstStyle/>
          <a:p>
            <a:pPr marL="0" indent="0">
              <a:buNone/>
            </a:pPr>
            <a:r>
              <a:rPr lang="nb-NO" sz="2000" dirty="0"/>
              <a:t>Forskrevne legemidler ble påvist i mengder som kunne samsvare med den behandlingen Hanna fikk siste døgn før døden, med unntak av nivået av </a:t>
            </a:r>
            <a:r>
              <a:rPr lang="nb-NO" sz="2000" dirty="0" err="1"/>
              <a:t>olanzapin</a:t>
            </a:r>
            <a:r>
              <a:rPr lang="nb-NO" sz="2000" dirty="0"/>
              <a:t>, som ble påvist i langt større mengde enn ventet.</a:t>
            </a:r>
          </a:p>
          <a:p>
            <a:pPr marL="0" indent="0">
              <a:buNone/>
            </a:pPr>
            <a:endParaRPr lang="nb-NO" sz="2000" dirty="0"/>
          </a:p>
          <a:p>
            <a:pPr marL="0" indent="0">
              <a:buNone/>
            </a:pPr>
            <a:r>
              <a:rPr lang="nb-NO" sz="2000" dirty="0"/>
              <a:t>Dette kan være et utrykk for en betydelig redistribusjon etter døden. </a:t>
            </a:r>
          </a:p>
          <a:p>
            <a:pPr marL="0" indent="0">
              <a:buNone/>
            </a:pPr>
            <a:r>
              <a:rPr lang="nb-NO" sz="2000" dirty="0"/>
              <a:t>Dette viser at pasienter kan ha betydelige mengder legemidler i kroppen som ikke er kjent for behandlende lege. Dette vil ytterligere øke risikoen knyttet til en allerede risikofylt behandling.</a:t>
            </a:r>
          </a:p>
        </p:txBody>
      </p:sp>
      <p:pic>
        <p:nvPicPr>
          <p:cNvPr id="4" name="Bilde 3">
            <a:extLst>
              <a:ext uri="{FF2B5EF4-FFF2-40B4-BE49-F238E27FC236}">
                <a16:creationId xmlns:a16="http://schemas.microsoft.com/office/drawing/2014/main" id="{F189AB52-A6F9-4A26-8658-1CC69F59F5BA}"/>
              </a:ext>
            </a:extLst>
          </p:cNvPr>
          <p:cNvPicPr>
            <a:picLocks noChangeAspect="1"/>
          </p:cNvPicPr>
          <p:nvPr/>
        </p:nvPicPr>
        <p:blipFill rotWithShape="1">
          <a:blip r:embed="rId2"/>
          <a:srcRect l="8010"/>
          <a:stretch/>
        </p:blipFill>
        <p:spPr>
          <a:xfrm>
            <a:off x="6172200" y="1825625"/>
            <a:ext cx="5181600" cy="4351338"/>
          </a:xfrm>
          <a:prstGeom prst="rect">
            <a:avLst/>
          </a:prstGeom>
          <a:noFill/>
        </p:spPr>
      </p:pic>
    </p:spTree>
    <p:extLst>
      <p:ext uri="{BB962C8B-B14F-4D97-AF65-F5344CB8AC3E}">
        <p14:creationId xmlns:p14="http://schemas.microsoft.com/office/powerpoint/2010/main" val="3380310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355A65-C059-403C-A196-0D9156EECD06}"/>
              </a:ext>
            </a:extLst>
          </p:cNvPr>
          <p:cNvSpPr>
            <a:spLocks noGrp="1"/>
          </p:cNvSpPr>
          <p:nvPr>
            <p:ph type="ctrTitle"/>
          </p:nvPr>
        </p:nvSpPr>
        <p:spPr>
          <a:xfrm>
            <a:off x="813048" y="4567009"/>
            <a:ext cx="11312665" cy="1525171"/>
          </a:xfrm>
        </p:spPr>
        <p:txBody>
          <a:bodyPr>
            <a:normAutofit/>
          </a:bodyPr>
          <a:lstStyle/>
          <a:p>
            <a:r>
              <a:rPr lang="nb-NO" dirty="0"/>
              <a:t>Tilrådinger</a:t>
            </a:r>
          </a:p>
        </p:txBody>
      </p:sp>
    </p:spTree>
    <p:extLst>
      <p:ext uri="{BB962C8B-B14F-4D97-AF65-F5344CB8AC3E}">
        <p14:creationId xmlns:p14="http://schemas.microsoft.com/office/powerpoint/2010/main" val="228716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6E238-F88A-4B0E-8274-38B4E071BA1A}"/>
              </a:ext>
            </a:extLst>
          </p:cNvPr>
          <p:cNvSpPr>
            <a:spLocks noGrp="1"/>
          </p:cNvSpPr>
          <p:nvPr>
            <p:ph type="title"/>
          </p:nvPr>
        </p:nvSpPr>
        <p:spPr/>
        <p:txBody>
          <a:bodyPr/>
          <a:lstStyle/>
          <a:p>
            <a:r>
              <a:rPr lang="nb-NO" dirty="0"/>
              <a:t>Tilrådinger</a:t>
            </a:r>
          </a:p>
        </p:txBody>
      </p:sp>
      <p:sp>
        <p:nvSpPr>
          <p:cNvPr id="3" name="Plassholder for innhold 2">
            <a:extLst>
              <a:ext uri="{FF2B5EF4-FFF2-40B4-BE49-F238E27FC236}">
                <a16:creationId xmlns:a16="http://schemas.microsoft.com/office/drawing/2014/main" id="{4C3DDD2A-226D-4F09-AD2B-28823932AA4F}"/>
              </a:ext>
            </a:extLst>
          </p:cNvPr>
          <p:cNvSpPr>
            <a:spLocks noGrp="1"/>
          </p:cNvSpPr>
          <p:nvPr>
            <p:ph idx="1"/>
          </p:nvPr>
        </p:nvSpPr>
        <p:spPr/>
        <p:txBody>
          <a:bodyPr>
            <a:normAutofit/>
          </a:bodyPr>
          <a:lstStyle/>
          <a:p>
            <a:pPr marL="0" indent="0">
              <a:buNone/>
            </a:pPr>
            <a:r>
              <a:rPr lang="nb-NO" dirty="0"/>
              <a:t>Målet med denne rapporten er å bidra til å forebygge lignende hendelser. Det viktigste arbeidet må skje lokalt rundt den enkelte pasient. Det finnes ikke en standardløsning som vil forhindre legemiddelrelaterte dødsfall hos innlagte pasienter. </a:t>
            </a:r>
          </a:p>
          <a:p>
            <a:pPr marL="0" indent="0">
              <a:buNone/>
            </a:pPr>
            <a:endParaRPr lang="nb-NO" dirty="0"/>
          </a:p>
          <a:p>
            <a:pPr marL="0" indent="0">
              <a:buNone/>
            </a:pPr>
            <a:r>
              <a:rPr lang="nb-NO" dirty="0"/>
              <a:t>Rapporten har relevans for alle behandlingssteder i psykisk helsevern. Læring vil kreve refleksjon og systematisk forbedringsarbeid i helsetjenesten. </a:t>
            </a:r>
          </a:p>
        </p:txBody>
      </p:sp>
    </p:spTree>
    <p:extLst>
      <p:ext uri="{BB962C8B-B14F-4D97-AF65-F5344CB8AC3E}">
        <p14:creationId xmlns:p14="http://schemas.microsoft.com/office/powerpoint/2010/main" val="239704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1B2655-CB09-4AEF-8A9C-DCD347E0D799}"/>
              </a:ext>
            </a:extLst>
          </p:cNvPr>
          <p:cNvSpPr>
            <a:spLocks noGrp="1"/>
          </p:cNvSpPr>
          <p:nvPr>
            <p:ph type="title"/>
          </p:nvPr>
        </p:nvSpPr>
        <p:spPr>
          <a:xfrm>
            <a:off x="838200" y="365125"/>
            <a:ext cx="10515600" cy="1325563"/>
          </a:xfrm>
        </p:spPr>
        <p:txBody>
          <a:bodyPr anchor="ctr">
            <a:normAutofit/>
          </a:bodyPr>
          <a:lstStyle/>
          <a:p>
            <a:r>
              <a:rPr lang="nb-NO" dirty="0"/>
              <a:t>Tre tilrådinger</a:t>
            </a:r>
          </a:p>
        </p:txBody>
      </p:sp>
      <p:pic>
        <p:nvPicPr>
          <p:cNvPr id="5" name="Bilde 4">
            <a:extLst>
              <a:ext uri="{FF2B5EF4-FFF2-40B4-BE49-F238E27FC236}">
                <a16:creationId xmlns:a16="http://schemas.microsoft.com/office/drawing/2014/main" id="{A912A8EA-3C45-4181-9C72-FF0E361485E0}"/>
              </a:ext>
            </a:extLst>
          </p:cNvPr>
          <p:cNvPicPr>
            <a:picLocks noChangeAspect="1"/>
          </p:cNvPicPr>
          <p:nvPr/>
        </p:nvPicPr>
        <p:blipFill>
          <a:blip r:embed="rId2"/>
          <a:stretch>
            <a:fillRect/>
          </a:stretch>
        </p:blipFill>
        <p:spPr>
          <a:xfrm>
            <a:off x="1253331" y="1825625"/>
            <a:ext cx="4351338" cy="4351338"/>
          </a:xfrm>
          <a:prstGeom prst="rect">
            <a:avLst/>
          </a:prstGeom>
          <a:noFill/>
        </p:spPr>
      </p:pic>
      <p:sp>
        <p:nvSpPr>
          <p:cNvPr id="3" name="Plassholder for innhold 2">
            <a:extLst>
              <a:ext uri="{FF2B5EF4-FFF2-40B4-BE49-F238E27FC236}">
                <a16:creationId xmlns:a16="http://schemas.microsoft.com/office/drawing/2014/main" id="{199C1CCB-14A1-4081-8939-29F7801FB784}"/>
              </a:ext>
            </a:extLst>
          </p:cNvPr>
          <p:cNvSpPr>
            <a:spLocks noGrp="1"/>
          </p:cNvSpPr>
          <p:nvPr>
            <p:ph sz="half" idx="2"/>
          </p:nvPr>
        </p:nvSpPr>
        <p:spPr>
          <a:xfrm>
            <a:off x="6172200" y="1825625"/>
            <a:ext cx="5181600" cy="4351338"/>
          </a:xfrm>
        </p:spPr>
        <p:txBody>
          <a:bodyPr>
            <a:normAutofit/>
          </a:bodyPr>
          <a:lstStyle/>
          <a:p>
            <a:r>
              <a:rPr lang="nb-NO" sz="2600" dirty="0"/>
              <a:t>Fysiske forhold på skjermingsenheter</a:t>
            </a:r>
          </a:p>
          <a:p>
            <a:endParaRPr lang="nb-NO" sz="2600" dirty="0"/>
          </a:p>
          <a:p>
            <a:r>
              <a:rPr lang="nb-NO" sz="2600" dirty="0"/>
              <a:t>Gjennomføring av miljøterapeutiske skjermingstiltak (heretter kalt skjermingspraksis)  </a:t>
            </a:r>
          </a:p>
          <a:p>
            <a:pPr marL="0" indent="0">
              <a:buNone/>
            </a:pPr>
            <a:endParaRPr lang="nb-NO" sz="2600" dirty="0"/>
          </a:p>
          <a:p>
            <a:r>
              <a:rPr lang="nb-NO" sz="2600" dirty="0"/>
              <a:t>Somatisk observasjonskompetanse i psykisk helsevern</a:t>
            </a:r>
          </a:p>
          <a:p>
            <a:endParaRPr lang="nb-NO" sz="2600" dirty="0"/>
          </a:p>
        </p:txBody>
      </p:sp>
    </p:spTree>
    <p:extLst>
      <p:ext uri="{BB962C8B-B14F-4D97-AF65-F5344CB8AC3E}">
        <p14:creationId xmlns:p14="http://schemas.microsoft.com/office/powerpoint/2010/main" val="164410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E6DF5-FE10-45BC-AA58-9FD60D442487}"/>
              </a:ext>
            </a:extLst>
          </p:cNvPr>
          <p:cNvSpPr>
            <a:spLocks noGrp="1"/>
          </p:cNvSpPr>
          <p:nvPr>
            <p:ph type="title"/>
          </p:nvPr>
        </p:nvSpPr>
        <p:spPr>
          <a:xfrm>
            <a:off x="838200" y="365125"/>
            <a:ext cx="10515600" cy="1325563"/>
          </a:xfrm>
        </p:spPr>
        <p:txBody>
          <a:bodyPr anchor="ctr">
            <a:normAutofit/>
          </a:bodyPr>
          <a:lstStyle/>
          <a:p>
            <a:r>
              <a:rPr lang="nb-NO" dirty="0"/>
              <a:t>Hendelsen </a:t>
            </a:r>
          </a:p>
        </p:txBody>
      </p:sp>
      <p:pic>
        <p:nvPicPr>
          <p:cNvPr id="5" name="Bilde 4">
            <a:extLst>
              <a:ext uri="{FF2B5EF4-FFF2-40B4-BE49-F238E27FC236}">
                <a16:creationId xmlns:a16="http://schemas.microsoft.com/office/drawing/2014/main" id="{37D0B19C-1AAC-4920-A2E0-421364BAC316}"/>
              </a:ext>
            </a:extLst>
          </p:cNvPr>
          <p:cNvPicPr>
            <a:picLocks noChangeAspect="1"/>
          </p:cNvPicPr>
          <p:nvPr/>
        </p:nvPicPr>
        <p:blipFill rotWithShape="1">
          <a:blip r:embed="rId3"/>
          <a:srcRect l="4990" t="5821" r="4068" b="8649"/>
          <a:stretch/>
        </p:blipFill>
        <p:spPr>
          <a:xfrm>
            <a:off x="467833" y="2052085"/>
            <a:ext cx="4423144" cy="3327990"/>
          </a:xfrm>
          <a:prstGeom prst="rect">
            <a:avLst/>
          </a:prstGeom>
          <a:ln>
            <a:noFill/>
          </a:ln>
          <a:effectLst>
            <a:outerShdw blurRad="292100" dist="139700" dir="2700000" algn="tl" rotWithShape="0">
              <a:srgbClr val="333333">
                <a:alpha val="65000"/>
              </a:srgbClr>
            </a:outerShdw>
          </a:effectLst>
        </p:spPr>
      </p:pic>
      <p:sp>
        <p:nvSpPr>
          <p:cNvPr id="3" name="Plassholder for innhold 2">
            <a:extLst>
              <a:ext uri="{FF2B5EF4-FFF2-40B4-BE49-F238E27FC236}">
                <a16:creationId xmlns:a16="http://schemas.microsoft.com/office/drawing/2014/main" id="{12DC5039-D29E-4493-BB81-F799178B2D3C}"/>
              </a:ext>
            </a:extLst>
          </p:cNvPr>
          <p:cNvSpPr>
            <a:spLocks noGrp="1"/>
          </p:cNvSpPr>
          <p:nvPr>
            <p:ph sz="half" idx="2"/>
          </p:nvPr>
        </p:nvSpPr>
        <p:spPr>
          <a:xfrm>
            <a:off x="5592726" y="1825624"/>
            <a:ext cx="5761074" cy="4351339"/>
          </a:xfrm>
        </p:spPr>
        <p:txBody>
          <a:bodyPr>
            <a:normAutofit/>
          </a:bodyPr>
          <a:lstStyle/>
          <a:p>
            <a:r>
              <a:rPr lang="nb-NO" sz="3600" dirty="0"/>
              <a:t>Innlagt til tvungent psykisk helsevern fordi hun manglet samtykkekompetanse  </a:t>
            </a:r>
          </a:p>
          <a:p>
            <a:r>
              <a:rPr lang="nb-NO" sz="3600" dirty="0"/>
              <a:t>På skjermingsavdelingen ble tilstanden hennes økende forverret </a:t>
            </a:r>
          </a:p>
          <a:p>
            <a:r>
              <a:rPr lang="nb-NO" sz="3600" dirty="0"/>
              <a:t>Døde uventet etter 12 dager. </a:t>
            </a:r>
            <a:r>
              <a:rPr lang="nb-NO" sz="3600" u="sng" dirty="0"/>
              <a:t>Ikke </a:t>
            </a:r>
            <a:r>
              <a:rPr lang="nb-NO" sz="3600" dirty="0"/>
              <a:t>et selvmord. </a:t>
            </a:r>
          </a:p>
          <a:p>
            <a:endParaRPr lang="nb-NO" sz="1600" dirty="0"/>
          </a:p>
        </p:txBody>
      </p:sp>
    </p:spTree>
    <p:extLst>
      <p:ext uri="{BB962C8B-B14F-4D97-AF65-F5344CB8AC3E}">
        <p14:creationId xmlns:p14="http://schemas.microsoft.com/office/powerpoint/2010/main" val="899082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D5F8DF-5523-4696-9F99-D4B0AA0528D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nb-NO" sz="3400" kern="1200">
                <a:latin typeface="+mj-lt"/>
                <a:ea typeface="+mj-ea"/>
                <a:cs typeface="+mj-cs"/>
              </a:rPr>
              <a:t>1. Skjermingsenheter i norske sykehus må ha systematiske befaringsrunder knyttet til fysiske omgivelser </a:t>
            </a:r>
          </a:p>
        </p:txBody>
      </p:sp>
      <p:sp>
        <p:nvSpPr>
          <p:cNvPr id="7" name="TekstSylinder 6">
            <a:extLst>
              <a:ext uri="{FF2B5EF4-FFF2-40B4-BE49-F238E27FC236}">
                <a16:creationId xmlns:a16="http://schemas.microsoft.com/office/drawing/2014/main" id="{FD3B5212-7DF9-4AAC-8963-4B97DB7DDBEB}"/>
              </a:ext>
            </a:extLst>
          </p:cNvPr>
          <p:cNvSpPr txBox="1"/>
          <p:nvPr/>
        </p:nvSpPr>
        <p:spPr>
          <a:xfrm>
            <a:off x="838200" y="1825625"/>
            <a:ext cx="5181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nb-NO" sz="2800" b="1" dirty="0"/>
              <a:t>Hvordan kan man få til det?</a:t>
            </a:r>
          </a:p>
          <a:p>
            <a:pPr indent="-228600">
              <a:lnSpc>
                <a:spcPct val="90000"/>
              </a:lnSpc>
              <a:spcAft>
                <a:spcPts val="600"/>
              </a:spcAft>
              <a:buFont typeface="Arial" panose="020B0604020202020204" pitchFamily="34" charset="0"/>
              <a:buChar char="•"/>
            </a:pPr>
            <a:endParaRPr lang="nb-NO" sz="2800" b="1" dirty="0"/>
          </a:p>
          <a:p>
            <a:pPr lvl="1" indent="-228600">
              <a:lnSpc>
                <a:spcPct val="90000"/>
              </a:lnSpc>
              <a:spcAft>
                <a:spcPts val="600"/>
              </a:spcAft>
              <a:buFont typeface="Arial" panose="020B0604020202020204" pitchFamily="34" charset="0"/>
              <a:buChar char="•"/>
            </a:pPr>
            <a:r>
              <a:rPr lang="nb-NO" sz="2800" dirty="0"/>
              <a:t>I pasientens fotspor</a:t>
            </a:r>
          </a:p>
          <a:p>
            <a:pPr lvl="1" indent="-228600">
              <a:lnSpc>
                <a:spcPct val="90000"/>
              </a:lnSpc>
              <a:spcAft>
                <a:spcPts val="600"/>
              </a:spcAft>
              <a:buFont typeface="Arial" panose="020B0604020202020204" pitchFamily="34" charset="0"/>
              <a:buChar char="•"/>
            </a:pPr>
            <a:r>
              <a:rPr lang="nb-NO" sz="2800" dirty="0"/>
              <a:t>Pasientsikkerhetsvisitter</a:t>
            </a:r>
          </a:p>
          <a:p>
            <a:pPr lvl="1" indent="-228600">
              <a:lnSpc>
                <a:spcPct val="90000"/>
              </a:lnSpc>
              <a:spcAft>
                <a:spcPts val="600"/>
              </a:spcAft>
              <a:buFont typeface="Arial" panose="020B0604020202020204" pitchFamily="34" charset="0"/>
              <a:buChar char="•"/>
            </a:pPr>
            <a:r>
              <a:rPr lang="nb-NO" sz="2800" dirty="0"/>
              <a:t>15 steg inn</a:t>
            </a:r>
          </a:p>
          <a:p>
            <a:pPr lvl="1" indent="-228600">
              <a:lnSpc>
                <a:spcPct val="90000"/>
              </a:lnSpc>
              <a:spcAft>
                <a:spcPts val="600"/>
              </a:spcAft>
              <a:buFont typeface="Arial" panose="020B0604020202020204" pitchFamily="34" charset="0"/>
              <a:buChar char="•"/>
            </a:pPr>
            <a:endParaRPr lang="nb-NO" sz="2800" dirty="0"/>
          </a:p>
        </p:txBody>
      </p:sp>
      <p:pic>
        <p:nvPicPr>
          <p:cNvPr id="9" name="Bilde 8" descr="Et bilde som inneholder snø, sitter, bygning, vindu&#10;&#10;Automatisk generert beskrivelse">
            <a:extLst>
              <a:ext uri="{FF2B5EF4-FFF2-40B4-BE49-F238E27FC236}">
                <a16:creationId xmlns:a16="http://schemas.microsoft.com/office/drawing/2014/main" id="{78DD946A-2D21-4953-89C6-B590CE7FDDB4}"/>
              </a:ext>
            </a:extLst>
          </p:cNvPr>
          <p:cNvPicPr>
            <a:picLocks noChangeAspect="1"/>
          </p:cNvPicPr>
          <p:nvPr/>
        </p:nvPicPr>
        <p:blipFill rotWithShape="1">
          <a:blip r:embed="rId2">
            <a:extLst>
              <a:ext uri="{28A0092B-C50C-407E-A947-70E740481C1C}">
                <a14:useLocalDpi xmlns:a14="http://schemas.microsoft.com/office/drawing/2010/main" val="0"/>
              </a:ext>
            </a:extLst>
          </a:blip>
          <a:srcRect l="6560" r="26456" b="-1"/>
          <a:stretch/>
        </p:blipFill>
        <p:spPr>
          <a:xfrm>
            <a:off x="6172200" y="1825625"/>
            <a:ext cx="5181600" cy="4351338"/>
          </a:xfrm>
          <a:prstGeom prst="rect">
            <a:avLst/>
          </a:prstGeom>
          <a:noFill/>
        </p:spPr>
      </p:pic>
      <p:sp>
        <p:nvSpPr>
          <p:cNvPr id="5" name="TekstSylinder 4">
            <a:extLst>
              <a:ext uri="{FF2B5EF4-FFF2-40B4-BE49-F238E27FC236}">
                <a16:creationId xmlns:a16="http://schemas.microsoft.com/office/drawing/2014/main" id="{A57E91C3-A228-499D-BD79-40D1359BB52F}"/>
              </a:ext>
            </a:extLst>
          </p:cNvPr>
          <p:cNvSpPr txBox="1"/>
          <p:nvPr/>
        </p:nvSpPr>
        <p:spPr>
          <a:xfrm>
            <a:off x="9955530" y="6176963"/>
            <a:ext cx="1398270" cy="276999"/>
          </a:xfrm>
          <a:prstGeom prst="rect">
            <a:avLst/>
          </a:prstGeom>
          <a:noFill/>
        </p:spPr>
        <p:txBody>
          <a:bodyPr wrap="square" rtlCol="0">
            <a:spAutoFit/>
          </a:bodyPr>
          <a:lstStyle/>
          <a:p>
            <a:r>
              <a:rPr lang="nb-NO" sz="1200" dirty="0"/>
              <a:t>Foto: Ukom</a:t>
            </a:r>
          </a:p>
        </p:txBody>
      </p:sp>
    </p:spTree>
    <p:extLst>
      <p:ext uri="{BB962C8B-B14F-4D97-AF65-F5344CB8AC3E}">
        <p14:creationId xmlns:p14="http://schemas.microsoft.com/office/powerpoint/2010/main" val="321253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EDF2B9-1866-4838-AE78-E398C8B3C467}"/>
              </a:ext>
            </a:extLst>
          </p:cNvPr>
          <p:cNvSpPr>
            <a:spLocks noGrp="1"/>
          </p:cNvSpPr>
          <p:nvPr>
            <p:ph type="title"/>
          </p:nvPr>
        </p:nvSpPr>
        <p:spPr>
          <a:xfrm>
            <a:off x="838200" y="365125"/>
            <a:ext cx="10515600" cy="1325563"/>
          </a:xfrm>
        </p:spPr>
        <p:txBody>
          <a:bodyPr anchor="ctr">
            <a:normAutofit/>
          </a:bodyPr>
          <a:lstStyle/>
          <a:p>
            <a:r>
              <a:rPr lang="nb-NO" dirty="0"/>
              <a:t>2. Skjermingspraksis må diskuteres jevnlig </a:t>
            </a:r>
          </a:p>
        </p:txBody>
      </p:sp>
      <p:sp>
        <p:nvSpPr>
          <p:cNvPr id="6" name="Plassholder for innhold 5">
            <a:extLst>
              <a:ext uri="{FF2B5EF4-FFF2-40B4-BE49-F238E27FC236}">
                <a16:creationId xmlns:a16="http://schemas.microsoft.com/office/drawing/2014/main" id="{BAEA60FD-EBA2-4222-889D-05132F21FD19}"/>
              </a:ext>
            </a:extLst>
          </p:cNvPr>
          <p:cNvSpPr>
            <a:spLocks noGrp="1"/>
          </p:cNvSpPr>
          <p:nvPr>
            <p:ph sz="half" idx="1"/>
          </p:nvPr>
        </p:nvSpPr>
        <p:spPr>
          <a:xfrm>
            <a:off x="838200" y="1825625"/>
            <a:ext cx="5181600" cy="4351338"/>
          </a:xfrm>
        </p:spPr>
        <p:txBody>
          <a:bodyPr>
            <a:normAutofit/>
          </a:bodyPr>
          <a:lstStyle/>
          <a:p>
            <a:pPr marL="0" indent="0">
              <a:buNone/>
            </a:pPr>
            <a:r>
              <a:rPr lang="nb-NO" sz="2200" b="1" dirty="0"/>
              <a:t>Hvordan kan man få til tverrfaglige arenaer for diskusjon om skjermingspraksis</a:t>
            </a:r>
            <a:r>
              <a:rPr lang="nb-NO" sz="2200" dirty="0"/>
              <a:t>?</a:t>
            </a:r>
          </a:p>
          <a:p>
            <a:pPr marL="0" indent="0">
              <a:buNone/>
            </a:pPr>
            <a:r>
              <a:rPr lang="nb-NO" sz="2200" dirty="0"/>
              <a:t>Risikotavle og tavlemøter er gode verktøy for å sikre oversikt over utvalgte risikoområder for pasienter og brukere.</a:t>
            </a:r>
          </a:p>
          <a:p>
            <a:pPr marL="0" indent="0">
              <a:buNone/>
            </a:pPr>
            <a:endParaRPr lang="nb-NO" sz="2200" dirty="0"/>
          </a:p>
          <a:p>
            <a:pPr marL="0" indent="0">
              <a:buNone/>
            </a:pPr>
            <a:r>
              <a:rPr lang="nb-NO" sz="2200" dirty="0"/>
              <a:t>Skjermingspraksis er et risikoområde for pasienter som har skjermingsvedtak. Tavlen er et verktøy for å etablere regelmessige dialogmøter om og oppfølging av utvalgte risikoområder. </a:t>
            </a:r>
          </a:p>
        </p:txBody>
      </p:sp>
      <p:sp>
        <p:nvSpPr>
          <p:cNvPr id="3" name="TekstSylinder 2">
            <a:extLst>
              <a:ext uri="{FF2B5EF4-FFF2-40B4-BE49-F238E27FC236}">
                <a16:creationId xmlns:a16="http://schemas.microsoft.com/office/drawing/2014/main" id="{C9653CD0-FDF5-4C3A-8661-00DE5B840BFB}"/>
              </a:ext>
            </a:extLst>
          </p:cNvPr>
          <p:cNvSpPr txBox="1"/>
          <p:nvPr/>
        </p:nvSpPr>
        <p:spPr>
          <a:xfrm>
            <a:off x="9715500" y="6176963"/>
            <a:ext cx="2097272" cy="276999"/>
          </a:xfrm>
          <a:prstGeom prst="rect">
            <a:avLst/>
          </a:prstGeom>
          <a:noFill/>
        </p:spPr>
        <p:txBody>
          <a:bodyPr wrap="square" rtlCol="0">
            <a:spAutoFit/>
          </a:bodyPr>
          <a:lstStyle/>
          <a:p>
            <a:r>
              <a:rPr lang="nb-NO" sz="1200" dirty="0"/>
              <a:t>Foto: I trygge hender 24/7</a:t>
            </a:r>
          </a:p>
        </p:txBody>
      </p:sp>
      <p:pic>
        <p:nvPicPr>
          <p:cNvPr id="4" name="Bilde 3">
            <a:extLst>
              <a:ext uri="{FF2B5EF4-FFF2-40B4-BE49-F238E27FC236}">
                <a16:creationId xmlns:a16="http://schemas.microsoft.com/office/drawing/2014/main" id="{7ECDE243-F2AB-45ED-B710-43D331A57DED}"/>
              </a:ext>
            </a:extLst>
          </p:cNvPr>
          <p:cNvPicPr>
            <a:picLocks noChangeAspect="1"/>
          </p:cNvPicPr>
          <p:nvPr/>
        </p:nvPicPr>
        <p:blipFill>
          <a:blip r:embed="rId2"/>
          <a:stretch>
            <a:fillRect/>
          </a:stretch>
        </p:blipFill>
        <p:spPr>
          <a:xfrm>
            <a:off x="6652400" y="2062716"/>
            <a:ext cx="4616542" cy="30728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6712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F13F4F-FEC3-4263-9E08-C45B1AE13E6C}"/>
              </a:ext>
            </a:extLst>
          </p:cNvPr>
          <p:cNvSpPr>
            <a:spLocks noGrp="1"/>
          </p:cNvSpPr>
          <p:nvPr>
            <p:ph type="title"/>
          </p:nvPr>
        </p:nvSpPr>
        <p:spPr>
          <a:xfrm>
            <a:off x="838200" y="365125"/>
            <a:ext cx="10515600" cy="1325563"/>
          </a:xfrm>
        </p:spPr>
        <p:txBody>
          <a:bodyPr anchor="ctr">
            <a:normAutofit/>
          </a:bodyPr>
          <a:lstStyle/>
          <a:p>
            <a:r>
              <a:rPr lang="nb-NO" sz="2800" dirty="0"/>
              <a:t>3. Det nasjonale rådet for tidlig oppdagelse av somatisk forverret tilstand må implementeres også i psykiatriske døgnenheter. </a:t>
            </a:r>
          </a:p>
        </p:txBody>
      </p:sp>
      <p:sp>
        <p:nvSpPr>
          <p:cNvPr id="3" name="Plassholder for innhold 2">
            <a:extLst>
              <a:ext uri="{FF2B5EF4-FFF2-40B4-BE49-F238E27FC236}">
                <a16:creationId xmlns:a16="http://schemas.microsoft.com/office/drawing/2014/main" id="{CF9F6092-B744-4960-B799-B5CAF411716A}"/>
              </a:ext>
            </a:extLst>
          </p:cNvPr>
          <p:cNvSpPr>
            <a:spLocks noGrp="1"/>
          </p:cNvSpPr>
          <p:nvPr>
            <p:ph sz="half" idx="1"/>
          </p:nvPr>
        </p:nvSpPr>
        <p:spPr>
          <a:xfrm>
            <a:off x="338470" y="1825625"/>
            <a:ext cx="5181600" cy="4351338"/>
          </a:xfrm>
        </p:spPr>
        <p:txBody>
          <a:bodyPr>
            <a:normAutofit/>
          </a:bodyPr>
          <a:lstStyle/>
          <a:p>
            <a:pPr marL="0" indent="0">
              <a:buNone/>
            </a:pPr>
            <a:r>
              <a:rPr lang="nb-NO" sz="1800" dirty="0" err="1"/>
              <a:t>Zuklopentiksolacetat</a:t>
            </a:r>
            <a:r>
              <a:rPr lang="nb-NO" sz="1800" dirty="0"/>
              <a:t> alene eller en blanding av legemidler med hurtig (</a:t>
            </a:r>
            <a:r>
              <a:rPr lang="nb-NO" sz="1800" dirty="0" err="1"/>
              <a:t>diazepam</a:t>
            </a:r>
            <a:r>
              <a:rPr lang="nb-NO" sz="1800" dirty="0"/>
              <a:t>) og langsom effekt (</a:t>
            </a:r>
            <a:r>
              <a:rPr lang="nb-NO" sz="1800" dirty="0" err="1"/>
              <a:t>zuklopentiksolacetat</a:t>
            </a:r>
            <a:r>
              <a:rPr lang="nb-NO" sz="1800" dirty="0"/>
              <a:t>) er relativt ofte brukt i psykisk helsevern. Det er en intensiv og til dels risikofylt behandling.</a:t>
            </a:r>
          </a:p>
          <a:p>
            <a:r>
              <a:rPr lang="nb-NO" sz="1800" dirty="0"/>
              <a:t>NHS i England har siden 2014 hatt egen retningslinje for injeksjoner som Hanna fikk. I følge denne skal man benytte strukturerte skåringsverktøy som NEWS.</a:t>
            </a:r>
          </a:p>
          <a:p>
            <a:r>
              <a:rPr lang="nb-NO" sz="1800" dirty="0"/>
              <a:t>Helsedirektoratet kom våren 2020 med nytt Nasjonalt råd for tidlig oppdagelse av somatisk forverret tilstand. </a:t>
            </a:r>
            <a:r>
              <a:rPr lang="nb-NO" sz="1800" dirty="0">
                <a:solidFill>
                  <a:srgbClr val="FF0000"/>
                </a:solidFill>
              </a:rPr>
              <a:t>Rådet gjelder også for psykiatriske enheter i spesialisthelsetjenesten.</a:t>
            </a:r>
          </a:p>
          <a:p>
            <a:pPr marL="0" indent="0">
              <a:buNone/>
            </a:pPr>
            <a:endParaRPr lang="nb-NO" sz="1600" dirty="0"/>
          </a:p>
        </p:txBody>
      </p:sp>
      <p:sp>
        <p:nvSpPr>
          <p:cNvPr id="7" name="TekstSylinder 6">
            <a:extLst>
              <a:ext uri="{FF2B5EF4-FFF2-40B4-BE49-F238E27FC236}">
                <a16:creationId xmlns:a16="http://schemas.microsoft.com/office/drawing/2014/main" id="{2FCB86FA-F0D6-4EBF-92B9-239FFFD6B213}"/>
              </a:ext>
            </a:extLst>
          </p:cNvPr>
          <p:cNvSpPr txBox="1"/>
          <p:nvPr/>
        </p:nvSpPr>
        <p:spPr>
          <a:xfrm>
            <a:off x="6096000" y="1871607"/>
            <a:ext cx="3955311" cy="3847207"/>
          </a:xfrm>
          <a:prstGeom prst="rect">
            <a:avLst/>
          </a:prstGeom>
          <a:noFill/>
        </p:spPr>
        <p:txBody>
          <a:bodyPr wrap="square" rtlCol="0">
            <a:spAutoFit/>
          </a:bodyPr>
          <a:lstStyle/>
          <a:p>
            <a:r>
              <a:rPr lang="nb-NO" sz="2000" dirty="0"/>
              <a:t>Dette faglige rådet bygger på et internasjonalt system, Rapid respons system, hvor de viktigste elementene er: </a:t>
            </a:r>
          </a:p>
          <a:p>
            <a:endParaRPr lang="nb-NO" sz="2000" dirty="0"/>
          </a:p>
          <a:p>
            <a:pPr marL="742950" lvl="1" indent="-285750">
              <a:buFont typeface="Arial" panose="020B0604020202020204" pitchFamily="34" charset="0"/>
              <a:buChar char="•"/>
            </a:pPr>
            <a:r>
              <a:rPr lang="nb-NO" sz="1600" dirty="0"/>
              <a:t>utdanning og opplæring som sikrer rett kompetanse hos helsepersonell</a:t>
            </a:r>
          </a:p>
          <a:p>
            <a:pPr marL="742950" lvl="1" indent="-285750">
              <a:buFont typeface="Arial" panose="020B0604020202020204" pitchFamily="34" charset="0"/>
              <a:buChar char="•"/>
            </a:pPr>
            <a:r>
              <a:rPr lang="nb-NO" sz="1600" dirty="0" err="1"/>
              <a:t>monitorering</a:t>
            </a:r>
            <a:r>
              <a:rPr lang="nb-NO" sz="1600" dirty="0"/>
              <a:t> av pasientenes vitale funksjoner (f.eks. med NEWS)</a:t>
            </a:r>
          </a:p>
          <a:p>
            <a:pPr marL="742950" lvl="1" indent="-285750">
              <a:buFont typeface="Arial" panose="020B0604020202020204" pitchFamily="34" charset="0"/>
              <a:buChar char="•"/>
            </a:pPr>
            <a:r>
              <a:rPr lang="nb-NO" sz="1600" dirty="0"/>
              <a:t>gjenkjenning av forverret tilstand og nødvendig respons </a:t>
            </a:r>
          </a:p>
          <a:p>
            <a:pPr marL="742950" lvl="1" indent="-285750">
              <a:buFont typeface="Arial" panose="020B0604020202020204" pitchFamily="34" charset="0"/>
              <a:buChar char="•"/>
            </a:pPr>
            <a:r>
              <a:rPr lang="nb-NO" sz="1600" dirty="0"/>
              <a:t>rutiner som sikrer tydelig kommunikasjon og rask hjelp ved mistanke om en forverret tilstand </a:t>
            </a:r>
          </a:p>
        </p:txBody>
      </p:sp>
      <p:pic>
        <p:nvPicPr>
          <p:cNvPr id="8" name="Bilde 7">
            <a:extLst>
              <a:ext uri="{FF2B5EF4-FFF2-40B4-BE49-F238E27FC236}">
                <a16:creationId xmlns:a16="http://schemas.microsoft.com/office/drawing/2014/main" id="{359513AD-2C27-467C-A4B2-54D7FAC74663}"/>
              </a:ext>
            </a:extLst>
          </p:cNvPr>
          <p:cNvPicPr>
            <a:picLocks noChangeAspect="1"/>
          </p:cNvPicPr>
          <p:nvPr/>
        </p:nvPicPr>
        <p:blipFill>
          <a:blip r:embed="rId3"/>
          <a:stretch>
            <a:fillRect/>
          </a:stretch>
        </p:blipFill>
        <p:spPr>
          <a:xfrm>
            <a:off x="10134600" y="4859349"/>
            <a:ext cx="1718930" cy="1718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95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D98162-E6D6-4564-B863-471C81A6DA1E}"/>
              </a:ext>
            </a:extLst>
          </p:cNvPr>
          <p:cNvSpPr>
            <a:spLocks noGrp="1"/>
          </p:cNvSpPr>
          <p:nvPr>
            <p:ph type="title"/>
          </p:nvPr>
        </p:nvSpPr>
        <p:spPr>
          <a:xfrm>
            <a:off x="838200" y="365125"/>
            <a:ext cx="10515600" cy="1325563"/>
          </a:xfrm>
        </p:spPr>
        <p:txBody>
          <a:bodyPr anchor="ctr">
            <a:normAutofit/>
          </a:bodyPr>
          <a:lstStyle/>
          <a:p>
            <a:r>
              <a:rPr lang="nb-NO" b="1" dirty="0"/>
              <a:t>Spørsmål til refleksjon </a:t>
            </a:r>
            <a:br>
              <a:rPr lang="nb-NO" b="1" dirty="0"/>
            </a:br>
            <a:endParaRPr lang="nb-NO" dirty="0"/>
          </a:p>
        </p:txBody>
      </p:sp>
      <p:sp>
        <p:nvSpPr>
          <p:cNvPr id="3" name="Plassholder for innhold 2">
            <a:extLst>
              <a:ext uri="{FF2B5EF4-FFF2-40B4-BE49-F238E27FC236}">
                <a16:creationId xmlns:a16="http://schemas.microsoft.com/office/drawing/2014/main" id="{8053602A-A019-4F72-A31D-CDAD7B49C218}"/>
              </a:ext>
            </a:extLst>
          </p:cNvPr>
          <p:cNvSpPr>
            <a:spLocks noGrp="1"/>
          </p:cNvSpPr>
          <p:nvPr>
            <p:ph sz="half" idx="1"/>
          </p:nvPr>
        </p:nvSpPr>
        <p:spPr>
          <a:xfrm>
            <a:off x="838200" y="1825625"/>
            <a:ext cx="5181600" cy="4351338"/>
          </a:xfrm>
        </p:spPr>
        <p:txBody>
          <a:bodyPr>
            <a:normAutofit/>
          </a:bodyPr>
          <a:lstStyle/>
          <a:p>
            <a:r>
              <a:rPr lang="nb-NO" dirty="0"/>
              <a:t>På hvilken måte er funnene i denne undersøkelsen relevant for oss?</a:t>
            </a:r>
          </a:p>
          <a:p>
            <a:r>
              <a:rPr lang="nb-NO" dirty="0"/>
              <a:t>Hva kan vi lære av undersøkelsen?</a:t>
            </a:r>
          </a:p>
          <a:p>
            <a:r>
              <a:rPr lang="nb-NO" dirty="0"/>
              <a:t>Hvilke av tilrådingen er aktuelle for oss, og hvordan kan vi implementere de?</a:t>
            </a:r>
          </a:p>
          <a:p>
            <a:endParaRPr lang="nb-NO" dirty="0"/>
          </a:p>
        </p:txBody>
      </p:sp>
      <p:pic>
        <p:nvPicPr>
          <p:cNvPr id="5" name="Bilde 4">
            <a:extLst>
              <a:ext uri="{FF2B5EF4-FFF2-40B4-BE49-F238E27FC236}">
                <a16:creationId xmlns:a16="http://schemas.microsoft.com/office/drawing/2014/main" id="{80592816-11DB-4FF6-9D45-FFAA32B54C46}"/>
              </a:ext>
            </a:extLst>
          </p:cNvPr>
          <p:cNvPicPr>
            <a:picLocks noChangeAspect="1"/>
          </p:cNvPicPr>
          <p:nvPr/>
        </p:nvPicPr>
        <p:blipFill rotWithShape="1">
          <a:blip r:embed="rId2"/>
          <a:srcRect l="20514" r="-1" b="-1"/>
          <a:stretch/>
        </p:blipFill>
        <p:spPr>
          <a:xfrm>
            <a:off x="6172200" y="1825625"/>
            <a:ext cx="5181600" cy="4351338"/>
          </a:xfrm>
          <a:prstGeom prst="rect">
            <a:avLst/>
          </a:prstGeom>
          <a:noFill/>
        </p:spPr>
      </p:pic>
    </p:spTree>
    <p:extLst>
      <p:ext uri="{BB962C8B-B14F-4D97-AF65-F5344CB8AC3E}">
        <p14:creationId xmlns:p14="http://schemas.microsoft.com/office/powerpoint/2010/main" val="231757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CAE8D8-4CC0-4FCC-A2D2-A9C9F831ED32}"/>
              </a:ext>
            </a:extLst>
          </p:cNvPr>
          <p:cNvSpPr>
            <a:spLocks noGrp="1"/>
          </p:cNvSpPr>
          <p:nvPr>
            <p:ph type="title"/>
          </p:nvPr>
        </p:nvSpPr>
        <p:spPr>
          <a:xfrm>
            <a:off x="838200" y="365125"/>
            <a:ext cx="10515600" cy="1325563"/>
          </a:xfrm>
        </p:spPr>
        <p:txBody>
          <a:bodyPr anchor="ctr">
            <a:normAutofit/>
          </a:bodyPr>
          <a:lstStyle/>
          <a:p>
            <a:r>
              <a:rPr lang="nb-NO" dirty="0"/>
              <a:t>Ressurser</a:t>
            </a:r>
          </a:p>
        </p:txBody>
      </p:sp>
      <p:sp>
        <p:nvSpPr>
          <p:cNvPr id="3" name="Plassholder for innhold 2">
            <a:extLst>
              <a:ext uri="{FF2B5EF4-FFF2-40B4-BE49-F238E27FC236}">
                <a16:creationId xmlns:a16="http://schemas.microsoft.com/office/drawing/2014/main" id="{2ADE4140-CCD8-4F80-B246-85946F0B0B78}"/>
              </a:ext>
            </a:extLst>
          </p:cNvPr>
          <p:cNvSpPr>
            <a:spLocks noGrp="1"/>
          </p:cNvSpPr>
          <p:nvPr>
            <p:ph sz="half" idx="1"/>
          </p:nvPr>
        </p:nvSpPr>
        <p:spPr>
          <a:xfrm>
            <a:off x="838200" y="1825625"/>
            <a:ext cx="5181600" cy="4351338"/>
          </a:xfrm>
        </p:spPr>
        <p:txBody>
          <a:bodyPr>
            <a:normAutofit/>
          </a:bodyPr>
          <a:lstStyle/>
          <a:p>
            <a:r>
              <a:rPr lang="nb-NO" dirty="0">
                <a:hlinkClick r:id="rId2"/>
              </a:rPr>
              <a:t>I pasientens fotspor</a:t>
            </a:r>
            <a:endParaRPr lang="nb-NO" dirty="0"/>
          </a:p>
          <a:p>
            <a:r>
              <a:rPr lang="nb-NO" dirty="0">
                <a:hlinkClick r:id="rId3"/>
              </a:rPr>
              <a:t>15 steg inn</a:t>
            </a:r>
            <a:endParaRPr lang="nb-NO" dirty="0"/>
          </a:p>
          <a:p>
            <a:r>
              <a:rPr lang="nb-NO" dirty="0">
                <a:hlinkClick r:id="rId2"/>
              </a:rPr>
              <a:t>Pasientsikkerhetsvisitter</a:t>
            </a:r>
            <a:endParaRPr lang="nb-NO" dirty="0"/>
          </a:p>
          <a:p>
            <a:r>
              <a:rPr lang="nb-NO" dirty="0">
                <a:hlinkClick r:id="rId4"/>
              </a:rPr>
              <a:t>Hvordan komme i gang med tavlemøter</a:t>
            </a:r>
            <a:endParaRPr lang="nb-NO" dirty="0"/>
          </a:p>
          <a:p>
            <a:r>
              <a:rPr lang="nb-NO" dirty="0">
                <a:hlinkClick r:id="rId5"/>
              </a:rPr>
              <a:t>Implementering av nasjonale råd</a:t>
            </a:r>
            <a:endParaRPr lang="nb-NO" dirty="0"/>
          </a:p>
        </p:txBody>
      </p:sp>
      <p:pic>
        <p:nvPicPr>
          <p:cNvPr id="4" name="Bilde 3">
            <a:extLst>
              <a:ext uri="{FF2B5EF4-FFF2-40B4-BE49-F238E27FC236}">
                <a16:creationId xmlns:a16="http://schemas.microsoft.com/office/drawing/2014/main" id="{F2646B88-25CC-4F66-A2DD-9DF777B14D00}"/>
              </a:ext>
            </a:extLst>
          </p:cNvPr>
          <p:cNvPicPr>
            <a:picLocks noChangeAspect="1"/>
          </p:cNvPicPr>
          <p:nvPr/>
        </p:nvPicPr>
        <p:blipFill>
          <a:blip r:embed="rId6"/>
          <a:stretch>
            <a:fillRect/>
          </a:stretch>
        </p:blipFill>
        <p:spPr>
          <a:xfrm>
            <a:off x="6172200" y="2738279"/>
            <a:ext cx="5181600" cy="2526029"/>
          </a:xfrm>
          <a:prstGeom prst="rect">
            <a:avLst/>
          </a:prstGeom>
          <a:noFill/>
        </p:spPr>
      </p:pic>
    </p:spTree>
    <p:extLst>
      <p:ext uri="{BB962C8B-B14F-4D97-AF65-F5344CB8AC3E}">
        <p14:creationId xmlns:p14="http://schemas.microsoft.com/office/powerpoint/2010/main" val="140185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560BCE-350E-41BE-BBFA-77BF680FD279}"/>
              </a:ext>
            </a:extLst>
          </p:cNvPr>
          <p:cNvSpPr>
            <a:spLocks noGrp="1"/>
          </p:cNvSpPr>
          <p:nvPr>
            <p:ph type="title"/>
          </p:nvPr>
        </p:nvSpPr>
        <p:spPr>
          <a:xfrm>
            <a:off x="838200" y="365125"/>
            <a:ext cx="10515600" cy="1325563"/>
          </a:xfrm>
        </p:spPr>
        <p:txBody>
          <a:bodyPr/>
          <a:lstStyle/>
          <a:p>
            <a:r>
              <a:rPr lang="en-US" dirty="0" err="1"/>
              <a:t>Undersøkelsen</a:t>
            </a:r>
            <a:endParaRPr lang="en-US" dirty="0"/>
          </a:p>
        </p:txBody>
      </p:sp>
      <p:sp>
        <p:nvSpPr>
          <p:cNvPr id="3" name="Plassholder for innhold 2">
            <a:extLst>
              <a:ext uri="{FF2B5EF4-FFF2-40B4-BE49-F238E27FC236}">
                <a16:creationId xmlns:a16="http://schemas.microsoft.com/office/drawing/2014/main" id="{62568E1F-7894-4359-9996-501AC199E808}"/>
              </a:ext>
            </a:extLst>
          </p:cNvPr>
          <p:cNvSpPr>
            <a:spLocks noGrp="1"/>
          </p:cNvSpPr>
          <p:nvPr>
            <p:ph sz="half" idx="1"/>
          </p:nvPr>
        </p:nvSpPr>
        <p:spPr>
          <a:xfrm>
            <a:off x="838200" y="1825625"/>
            <a:ext cx="5181600" cy="4351338"/>
          </a:xfrm>
        </p:spPr>
        <p:txBody>
          <a:bodyPr>
            <a:normAutofit lnSpcReduction="10000"/>
          </a:bodyPr>
          <a:lstStyle/>
          <a:p>
            <a:pPr marL="0" indent="0">
              <a:buNone/>
            </a:pPr>
            <a:r>
              <a:rPr lang="nb-NO" sz="2600" dirty="0"/>
              <a:t>Avgrenset til tre områder: </a:t>
            </a:r>
          </a:p>
          <a:p>
            <a:r>
              <a:rPr lang="nb-NO" sz="2600" dirty="0"/>
              <a:t>Er det forhold ved skjermingsenheten som kan forklare hvorfor tilstand ble forverret der?  </a:t>
            </a:r>
          </a:p>
          <a:p>
            <a:r>
              <a:rPr lang="nb-NO" sz="2600" dirty="0"/>
              <a:t>Hvorfor fikk hun så mange  legemidler? </a:t>
            </a:r>
          </a:p>
          <a:p>
            <a:r>
              <a:rPr lang="nb-NO" sz="2600" dirty="0"/>
              <a:t>Hvorfor døde hun av legemidlene?  </a:t>
            </a:r>
          </a:p>
          <a:p>
            <a:pPr marL="0" indent="0">
              <a:buNone/>
            </a:pPr>
            <a:endParaRPr lang="nb-NO" sz="2600" dirty="0"/>
          </a:p>
          <a:p>
            <a:pPr marL="0" indent="0">
              <a:buNone/>
            </a:pPr>
            <a:r>
              <a:rPr lang="nb-NO" sz="2600" dirty="0"/>
              <a:t>Årsaksforhold og sammenhenger er probalistiske  </a:t>
            </a:r>
          </a:p>
        </p:txBody>
      </p:sp>
      <p:pic>
        <p:nvPicPr>
          <p:cNvPr id="4" name="Bilde 3">
            <a:extLst>
              <a:ext uri="{FF2B5EF4-FFF2-40B4-BE49-F238E27FC236}">
                <a16:creationId xmlns:a16="http://schemas.microsoft.com/office/drawing/2014/main" id="{2AD62FEF-B747-4C94-AC12-3D0EB035007F}"/>
              </a:ext>
            </a:extLst>
          </p:cNvPr>
          <p:cNvPicPr>
            <a:picLocks noChangeAspect="1"/>
          </p:cNvPicPr>
          <p:nvPr/>
        </p:nvPicPr>
        <p:blipFill>
          <a:blip r:embed="rId3"/>
          <a:stretch>
            <a:fillRect/>
          </a:stretch>
        </p:blipFill>
        <p:spPr>
          <a:xfrm>
            <a:off x="6172200" y="1825625"/>
            <a:ext cx="5181600" cy="4093464"/>
          </a:xfrm>
          <a:prstGeom prst="rect">
            <a:avLst/>
          </a:prstGeom>
          <a:noFill/>
        </p:spPr>
      </p:pic>
    </p:spTree>
    <p:extLst>
      <p:ext uri="{BB962C8B-B14F-4D97-AF65-F5344CB8AC3E}">
        <p14:creationId xmlns:p14="http://schemas.microsoft.com/office/powerpoint/2010/main" val="303806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9052E3-33A8-46FF-8608-CCDC248FA4E9}"/>
              </a:ext>
            </a:extLst>
          </p:cNvPr>
          <p:cNvSpPr>
            <a:spLocks noGrp="1"/>
          </p:cNvSpPr>
          <p:nvPr>
            <p:ph type="title"/>
          </p:nvPr>
        </p:nvSpPr>
        <p:spPr>
          <a:xfrm>
            <a:off x="864870" y="-11113"/>
            <a:ext cx="10515600" cy="1325563"/>
          </a:xfrm>
        </p:spPr>
        <p:txBody>
          <a:bodyPr/>
          <a:lstStyle/>
          <a:p>
            <a:r>
              <a:rPr lang="nb-NO" dirty="0"/>
              <a:t>Metode </a:t>
            </a:r>
          </a:p>
        </p:txBody>
      </p:sp>
      <p:sp>
        <p:nvSpPr>
          <p:cNvPr id="3" name="Plassholder for innhold 2">
            <a:extLst>
              <a:ext uri="{FF2B5EF4-FFF2-40B4-BE49-F238E27FC236}">
                <a16:creationId xmlns:a16="http://schemas.microsoft.com/office/drawing/2014/main" id="{EE21E964-C598-480D-BC78-BFC4C0A8B425}"/>
              </a:ext>
            </a:extLst>
          </p:cNvPr>
          <p:cNvSpPr>
            <a:spLocks noGrp="1"/>
          </p:cNvSpPr>
          <p:nvPr>
            <p:ph idx="1"/>
          </p:nvPr>
        </p:nvSpPr>
        <p:spPr>
          <a:xfrm>
            <a:off x="537707" y="1837946"/>
            <a:ext cx="8096161" cy="5528930"/>
          </a:xfrm>
        </p:spPr>
        <p:txBody>
          <a:bodyPr>
            <a:normAutofit/>
          </a:bodyPr>
          <a:lstStyle/>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Medarbeidere som var direkte eller indirekte involvert i behandlingen på skjermingsenheten</a:t>
            </a: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Psykologspesialist som foretok nevropsykologisk utredning  </a:t>
            </a:r>
            <a:endParaRPr lang="nb-NO" sz="2400" dirty="0">
              <a:latin typeface="Times New Roman" panose="02020603050405020304" pitchFamily="18" charset="0"/>
              <a:ea typeface="Arial Unicode MS"/>
            </a:endParaRP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Pårørende</a:t>
            </a:r>
            <a:endParaRPr lang="nb-NO" sz="2400" dirty="0">
              <a:latin typeface="Times New Roman" panose="02020603050405020304" pitchFamily="18" charset="0"/>
              <a:ea typeface="Arial Unicode MS"/>
            </a:endParaRP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intervjuer og epostutvekslinger med eksperter</a:t>
            </a: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Sakkyndige uttalelser om uventet legemiddelfunn </a:t>
            </a:r>
            <a:endParaRPr lang="nb-NO" sz="2400" dirty="0">
              <a:latin typeface="Times New Roman" panose="02020603050405020304" pitchFamily="18" charset="0"/>
              <a:ea typeface="Arial Unicode MS"/>
            </a:endParaRP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Kontrollkommisjonen på sykehuset med ansvar for den skjermingsenheten </a:t>
            </a:r>
            <a:endParaRPr lang="nb-NO" sz="2400" dirty="0">
              <a:latin typeface="Times New Roman" panose="02020603050405020304" pitchFamily="18" charset="0"/>
              <a:ea typeface="Arial Unicode MS"/>
            </a:endParaRP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Komplett psykiatrisk journal, legemiddellister, obduksjonsrapport og politiavhør, vaktbøker   </a:t>
            </a:r>
            <a:endParaRPr lang="nb-NO" sz="2400" dirty="0">
              <a:latin typeface="Times New Roman" panose="02020603050405020304" pitchFamily="18" charset="0"/>
              <a:ea typeface="Arial Unicode MS"/>
            </a:endParaRPr>
          </a:p>
          <a:p>
            <a:pPr marL="342900" lvl="0" indent="-342900" algn="just">
              <a:spcAft>
                <a:spcPts val="0"/>
              </a:spcAft>
              <a:buFont typeface="Symbol" panose="05050102010706020507" pitchFamily="18" charset="2"/>
              <a:buChar char=""/>
            </a:pPr>
            <a:r>
              <a:rPr lang="nb-NO" sz="2400" dirty="0">
                <a:latin typeface="Calibri" panose="020F0502020204030204" pitchFamily="34" charset="0"/>
                <a:ea typeface="Arial Unicode MS"/>
              </a:rPr>
              <a:t>Befaring på akuttpost, sengepost og skjermingsavdeling </a:t>
            </a:r>
            <a:endParaRPr lang="nb-NO" sz="2400" dirty="0">
              <a:latin typeface="Times New Roman" panose="02020603050405020304" pitchFamily="18" charset="0"/>
              <a:ea typeface="Arial Unicode MS"/>
            </a:endParaRPr>
          </a:p>
          <a:p>
            <a:pPr marL="0" indent="0">
              <a:lnSpc>
                <a:spcPct val="107000"/>
              </a:lnSpc>
              <a:spcAft>
                <a:spcPts val="800"/>
              </a:spcAft>
              <a:buNone/>
            </a:pPr>
            <a:endParaRPr lang="nb-NO" sz="1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b-NO" sz="1600" dirty="0">
                <a:latin typeface="Calibri" panose="020F0502020204030204" pitchFamily="34" charset="0"/>
                <a:cs typeface="Times New Roman" panose="02020603050405020304" pitchFamily="18" charset="0"/>
              </a:rPr>
              <a:t> </a:t>
            </a:r>
          </a:p>
          <a:p>
            <a:endParaRPr lang="nb-NO" sz="1000" dirty="0"/>
          </a:p>
        </p:txBody>
      </p:sp>
      <p:pic>
        <p:nvPicPr>
          <p:cNvPr id="5" name="Bilde 4">
            <a:extLst>
              <a:ext uri="{FF2B5EF4-FFF2-40B4-BE49-F238E27FC236}">
                <a16:creationId xmlns:a16="http://schemas.microsoft.com/office/drawing/2014/main" id="{1BD81556-D71D-4A6B-9D81-05371B671957}"/>
              </a:ext>
            </a:extLst>
          </p:cNvPr>
          <p:cNvPicPr>
            <a:picLocks noChangeAspect="1"/>
          </p:cNvPicPr>
          <p:nvPr/>
        </p:nvPicPr>
        <p:blipFill>
          <a:blip r:embed="rId3"/>
          <a:stretch>
            <a:fillRect/>
          </a:stretch>
        </p:blipFill>
        <p:spPr>
          <a:xfrm>
            <a:off x="8957043" y="2826883"/>
            <a:ext cx="2846337" cy="35510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93957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13F6F3-FD89-4C70-A206-BD2B87EA7BDA}"/>
              </a:ext>
            </a:extLst>
          </p:cNvPr>
          <p:cNvSpPr>
            <a:spLocks noGrp="1"/>
          </p:cNvSpPr>
          <p:nvPr>
            <p:ph type="title"/>
          </p:nvPr>
        </p:nvSpPr>
        <p:spPr/>
        <p:txBody>
          <a:bodyPr/>
          <a:lstStyle/>
          <a:p>
            <a:r>
              <a:rPr lang="nb-NO" dirty="0"/>
              <a:t>Intervjuprosess </a:t>
            </a:r>
          </a:p>
        </p:txBody>
      </p:sp>
      <p:sp>
        <p:nvSpPr>
          <p:cNvPr id="3" name="Plassholder for innhold 2">
            <a:extLst>
              <a:ext uri="{FF2B5EF4-FFF2-40B4-BE49-F238E27FC236}">
                <a16:creationId xmlns:a16="http://schemas.microsoft.com/office/drawing/2014/main" id="{09DB8B3C-2D46-4048-86E9-04C898D5B84A}"/>
              </a:ext>
            </a:extLst>
          </p:cNvPr>
          <p:cNvSpPr>
            <a:spLocks noGrp="1"/>
          </p:cNvSpPr>
          <p:nvPr>
            <p:ph idx="1"/>
          </p:nvPr>
        </p:nvSpPr>
        <p:spPr/>
        <p:txBody>
          <a:bodyPr/>
          <a:lstStyle/>
          <a:p>
            <a:r>
              <a:rPr lang="nb-NO" dirty="0"/>
              <a:t>Åpne intervju («Fortell») Hypotesegenerende </a:t>
            </a:r>
          </a:p>
          <a:p>
            <a:r>
              <a:rPr lang="nb-NO" dirty="0"/>
              <a:t>Avgrenset intervju om «fokusområder» som ble avledet av de åpne intervjuene: </a:t>
            </a:r>
          </a:p>
          <a:p>
            <a:pPr>
              <a:buFontTx/>
              <a:buChar char="-"/>
            </a:pPr>
            <a:r>
              <a:rPr lang="nb-NO" dirty="0"/>
              <a:t>Alle ledernivå fra klinikkdirektør </a:t>
            </a:r>
          </a:p>
          <a:p>
            <a:pPr>
              <a:buFontTx/>
              <a:buChar char="-"/>
            </a:pPr>
            <a:r>
              <a:rPr lang="nb-NO" dirty="0"/>
              <a:t>Alle ledernivå leger </a:t>
            </a:r>
          </a:p>
          <a:p>
            <a:pPr>
              <a:buFontTx/>
              <a:buChar char="-"/>
            </a:pPr>
            <a:r>
              <a:rPr lang="nb-NO" dirty="0"/>
              <a:t>Kontrollkommisjon </a:t>
            </a:r>
          </a:p>
          <a:p>
            <a:pPr marL="0" indent="0">
              <a:buNone/>
            </a:pPr>
            <a:r>
              <a:rPr lang="nb-NO" dirty="0"/>
              <a:t>Hensikt: Analyse (årsakssammenhenger) og «kalibrering» (treffer vi)  </a:t>
            </a:r>
          </a:p>
          <a:p>
            <a:endParaRPr lang="nb-NO" dirty="0"/>
          </a:p>
        </p:txBody>
      </p:sp>
    </p:spTree>
    <p:extLst>
      <p:ext uri="{BB962C8B-B14F-4D97-AF65-F5344CB8AC3E}">
        <p14:creationId xmlns:p14="http://schemas.microsoft.com/office/powerpoint/2010/main" val="295685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DE5E89-5BA0-40C1-B15E-7953BF22CB9E}"/>
              </a:ext>
            </a:extLst>
          </p:cNvPr>
          <p:cNvSpPr>
            <a:spLocks noGrp="1"/>
          </p:cNvSpPr>
          <p:nvPr>
            <p:ph type="ctrTitle"/>
          </p:nvPr>
        </p:nvSpPr>
        <p:spPr/>
        <p:txBody>
          <a:bodyPr/>
          <a:lstStyle/>
          <a:p>
            <a:r>
              <a:rPr lang="nb-NO" dirty="0"/>
              <a:t>Funn</a:t>
            </a:r>
          </a:p>
        </p:txBody>
      </p:sp>
    </p:spTree>
    <p:extLst>
      <p:ext uri="{BB962C8B-B14F-4D97-AF65-F5344CB8AC3E}">
        <p14:creationId xmlns:p14="http://schemas.microsoft.com/office/powerpoint/2010/main" val="28590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979AB4C-7748-4941-8C3E-3E33DD4BC659}"/>
              </a:ext>
            </a:extLst>
          </p:cNvPr>
          <p:cNvSpPr>
            <a:spLocks noGrp="1"/>
          </p:cNvSpPr>
          <p:nvPr>
            <p:ph type="title"/>
          </p:nvPr>
        </p:nvSpPr>
        <p:spPr>
          <a:xfrm>
            <a:off x="839788" y="457200"/>
            <a:ext cx="3932237" cy="1600200"/>
          </a:xfrm>
        </p:spPr>
        <p:txBody>
          <a:bodyPr anchor="b">
            <a:normAutofit/>
          </a:bodyPr>
          <a:lstStyle/>
          <a:p>
            <a:r>
              <a:rPr lang="nb-NO" sz="2700"/>
              <a:t>1.	Skjermingsenheten var uegnet for urolige pasienter </a:t>
            </a:r>
          </a:p>
        </p:txBody>
      </p:sp>
      <p:pic>
        <p:nvPicPr>
          <p:cNvPr id="2" name="Bilde 1" descr="Et bilde som inneholder innendørs, seng, liten, sitter&#10;&#10;Automatisk generert beskrivelse">
            <a:extLst>
              <a:ext uri="{FF2B5EF4-FFF2-40B4-BE49-F238E27FC236}">
                <a16:creationId xmlns:a16="http://schemas.microsoft.com/office/drawing/2014/main" id="{9D58570E-D0AD-457E-988C-D634F7832956}"/>
              </a:ext>
            </a:extLst>
          </p:cNvPr>
          <p:cNvPicPr>
            <a:picLocks noChangeAspect="1"/>
          </p:cNvPicPr>
          <p:nvPr/>
        </p:nvPicPr>
        <p:blipFill rotWithShape="1">
          <a:blip r:embed="rId3"/>
          <a:srcRect l="17414" r="11349" b="2"/>
          <a:stretch/>
        </p:blipFill>
        <p:spPr>
          <a:xfrm>
            <a:off x="5183188" y="987425"/>
            <a:ext cx="6172200" cy="4873625"/>
          </a:xfrm>
          <a:prstGeom prst="rect">
            <a:avLst/>
          </a:prstGeom>
          <a:noFill/>
          <a:ln>
            <a:noFill/>
          </a:ln>
          <a:effectLst>
            <a:outerShdw blurRad="292100" dist="139700" dir="2700000" algn="tl" rotWithShape="0">
              <a:srgbClr val="333333">
                <a:alpha val="65000"/>
              </a:srgbClr>
            </a:outerShdw>
          </a:effectLst>
        </p:spPr>
      </p:pic>
      <p:sp>
        <p:nvSpPr>
          <p:cNvPr id="3" name="TekstSylinder 2">
            <a:extLst>
              <a:ext uri="{FF2B5EF4-FFF2-40B4-BE49-F238E27FC236}">
                <a16:creationId xmlns:a16="http://schemas.microsoft.com/office/drawing/2014/main" id="{7E650909-21D0-42CB-88B8-D6EDC42B65B5}"/>
              </a:ext>
            </a:extLst>
          </p:cNvPr>
          <p:cNvSpPr txBox="1"/>
          <p:nvPr/>
        </p:nvSpPr>
        <p:spPr>
          <a:xfrm>
            <a:off x="10164726" y="5870575"/>
            <a:ext cx="3804462" cy="366823"/>
          </a:xfrm>
          <a:prstGeom prst="rect">
            <a:avLst/>
          </a:prstGeom>
        </p:spPr>
        <p:txBody>
          <a:bodyPr rtlCol="0">
            <a:normAutofit/>
          </a:bodyPr>
          <a:lstStyle/>
          <a:p>
            <a:pPr>
              <a:spcAft>
                <a:spcPts val="600"/>
              </a:spcAft>
            </a:pPr>
            <a:r>
              <a:rPr lang="nb-NO" sz="1600" dirty="0"/>
              <a:t>Foto: Ukom</a:t>
            </a:r>
          </a:p>
        </p:txBody>
      </p:sp>
      <p:sp>
        <p:nvSpPr>
          <p:cNvPr id="9" name="TekstSylinder 8">
            <a:extLst>
              <a:ext uri="{FF2B5EF4-FFF2-40B4-BE49-F238E27FC236}">
                <a16:creationId xmlns:a16="http://schemas.microsoft.com/office/drawing/2014/main" id="{E12B70A9-A879-4074-B2AA-8E03FE4DEF74}"/>
              </a:ext>
            </a:extLst>
          </p:cNvPr>
          <p:cNvSpPr txBox="1"/>
          <p:nvPr/>
        </p:nvSpPr>
        <p:spPr>
          <a:xfrm>
            <a:off x="648585" y="2190307"/>
            <a:ext cx="3785191" cy="3970318"/>
          </a:xfrm>
          <a:prstGeom prst="rect">
            <a:avLst/>
          </a:prstGeom>
          <a:noFill/>
        </p:spPr>
        <p:txBody>
          <a:bodyPr wrap="square" rtlCol="0">
            <a:spAutoFit/>
          </a:bodyPr>
          <a:lstStyle/>
          <a:p>
            <a:r>
              <a:rPr lang="nb-NO" dirty="0"/>
              <a:t>Enheten var trang, dårlig vedlikeholdt, dårlig lydisolert og hadde dårlig støyabsorbsjon. </a:t>
            </a:r>
          </a:p>
          <a:p>
            <a:endParaRPr lang="nb-NO" dirty="0"/>
          </a:p>
          <a:p>
            <a:r>
              <a:rPr lang="nb-NO" dirty="0"/>
              <a:t>En korridor fungerte som oppholdsrom på skjermingsavsnittet.</a:t>
            </a:r>
          </a:p>
          <a:p>
            <a:endParaRPr lang="nb-NO" dirty="0"/>
          </a:p>
          <a:p>
            <a:r>
              <a:rPr lang="nb-NO" dirty="0"/>
              <a:t>Pasientrommet til Hanna var sterilt og uten inventar, og hun hadde bare en madrass på gulvet</a:t>
            </a:r>
          </a:p>
          <a:p>
            <a:endParaRPr lang="nb-NO" dirty="0"/>
          </a:p>
          <a:p>
            <a:r>
              <a:rPr lang="nb-NO" dirty="0"/>
              <a:t>Uro og høye lyder måtte raskt dempes av hensyn til andre pasienter, særlig om natten. </a:t>
            </a:r>
          </a:p>
        </p:txBody>
      </p:sp>
    </p:spTree>
    <p:extLst>
      <p:ext uri="{BB962C8B-B14F-4D97-AF65-F5344CB8AC3E}">
        <p14:creationId xmlns:p14="http://schemas.microsoft.com/office/powerpoint/2010/main" val="69119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E27B64-2BBC-4DF9-967B-D595AD9B9417}"/>
              </a:ext>
            </a:extLst>
          </p:cNvPr>
          <p:cNvSpPr>
            <a:spLocks noGrp="1"/>
          </p:cNvSpPr>
          <p:nvPr>
            <p:ph type="title"/>
          </p:nvPr>
        </p:nvSpPr>
        <p:spPr>
          <a:xfrm>
            <a:off x="838200" y="365125"/>
            <a:ext cx="10515600" cy="1325563"/>
          </a:xfrm>
        </p:spPr>
        <p:txBody>
          <a:bodyPr anchor="ctr">
            <a:normAutofit/>
          </a:bodyPr>
          <a:lstStyle/>
          <a:p>
            <a:r>
              <a:rPr lang="nb-NO" dirty="0"/>
              <a:t>1.1 «</a:t>
            </a:r>
            <a:r>
              <a:rPr lang="nb-NO" dirty="0" err="1"/>
              <a:t>Husblindhet</a:t>
            </a:r>
            <a:r>
              <a:rPr lang="nb-NO" dirty="0"/>
              <a:t>»</a:t>
            </a:r>
          </a:p>
        </p:txBody>
      </p:sp>
      <p:pic>
        <p:nvPicPr>
          <p:cNvPr id="4" name="Bilde 3">
            <a:extLst>
              <a:ext uri="{FF2B5EF4-FFF2-40B4-BE49-F238E27FC236}">
                <a16:creationId xmlns:a16="http://schemas.microsoft.com/office/drawing/2014/main" id="{BFE8BD79-5673-480A-97E3-0B989E6F33E6}"/>
              </a:ext>
            </a:extLst>
          </p:cNvPr>
          <p:cNvPicPr>
            <a:picLocks noChangeAspect="1"/>
          </p:cNvPicPr>
          <p:nvPr/>
        </p:nvPicPr>
        <p:blipFill rotWithShape="1">
          <a:blip r:embed="rId2"/>
          <a:srcRect r="568"/>
          <a:stretch/>
        </p:blipFill>
        <p:spPr>
          <a:xfrm>
            <a:off x="838200" y="1825625"/>
            <a:ext cx="5181600" cy="4351338"/>
          </a:xfrm>
          <a:prstGeom prst="rect">
            <a:avLst/>
          </a:prstGeom>
          <a:noFill/>
        </p:spPr>
      </p:pic>
      <p:sp>
        <p:nvSpPr>
          <p:cNvPr id="3" name="Plassholder for innhold 2">
            <a:extLst>
              <a:ext uri="{FF2B5EF4-FFF2-40B4-BE49-F238E27FC236}">
                <a16:creationId xmlns:a16="http://schemas.microsoft.com/office/drawing/2014/main" id="{2C472B69-C6FE-40FC-BEAE-AE4B99C3A886}"/>
              </a:ext>
            </a:extLst>
          </p:cNvPr>
          <p:cNvSpPr>
            <a:spLocks noGrp="1"/>
          </p:cNvSpPr>
          <p:nvPr>
            <p:ph sz="half" idx="2"/>
          </p:nvPr>
        </p:nvSpPr>
        <p:spPr>
          <a:xfrm>
            <a:off x="6172200" y="1825625"/>
            <a:ext cx="5181600" cy="4351338"/>
          </a:xfrm>
        </p:spPr>
        <p:txBody>
          <a:bodyPr>
            <a:normAutofit/>
          </a:bodyPr>
          <a:lstStyle/>
          <a:p>
            <a:r>
              <a:rPr lang="nb-NO" sz="2000" dirty="0"/>
              <a:t>De ansatte hadde innfunnet seg med at forholdene er som de er, men opplevde dem som krevende og problematiske for både pasienter og ansatte. </a:t>
            </a:r>
          </a:p>
          <a:p>
            <a:pPr marL="0" indent="0">
              <a:buNone/>
            </a:pPr>
            <a:endParaRPr lang="nb-NO" sz="2000" dirty="0"/>
          </a:p>
          <a:p>
            <a:r>
              <a:rPr lang="nb-NO" sz="2000" dirty="0"/>
              <a:t>Det var uklart for Kontrollkommisjonen hva som er godt nok med tanke på de fysiske forholdene i en velferdskontroll.</a:t>
            </a:r>
          </a:p>
          <a:p>
            <a:endParaRPr lang="nb-NO" sz="2000" dirty="0"/>
          </a:p>
          <a:p>
            <a:pPr marL="0" indent="0">
              <a:buNone/>
            </a:pPr>
            <a:r>
              <a:rPr lang="nb-NO" sz="2000" i="1" dirty="0"/>
              <a:t>«Jeg blir helt dårlig av hvordan det ser ut, og hvor fort man blir blind ….»</a:t>
            </a:r>
          </a:p>
        </p:txBody>
      </p:sp>
      <p:sp>
        <p:nvSpPr>
          <p:cNvPr id="5" name="TekstSylinder 4">
            <a:extLst>
              <a:ext uri="{FF2B5EF4-FFF2-40B4-BE49-F238E27FC236}">
                <a16:creationId xmlns:a16="http://schemas.microsoft.com/office/drawing/2014/main" id="{ECC30CB6-3562-4161-AAE3-AB82B2DD10F0}"/>
              </a:ext>
            </a:extLst>
          </p:cNvPr>
          <p:cNvSpPr txBox="1"/>
          <p:nvPr/>
        </p:nvSpPr>
        <p:spPr>
          <a:xfrm>
            <a:off x="4983126" y="6186487"/>
            <a:ext cx="1189074" cy="306388"/>
          </a:xfrm>
          <a:prstGeom prst="rect">
            <a:avLst/>
          </a:prstGeom>
        </p:spPr>
        <p:txBody>
          <a:bodyPr rtlCol="0">
            <a:normAutofit fontScale="92500" lnSpcReduction="10000"/>
          </a:bodyPr>
          <a:lstStyle/>
          <a:p>
            <a:pPr>
              <a:spcAft>
                <a:spcPts val="600"/>
              </a:spcAft>
            </a:pPr>
            <a:r>
              <a:rPr lang="nb-NO" sz="1600" dirty="0"/>
              <a:t>Foto: Ukom</a:t>
            </a:r>
          </a:p>
        </p:txBody>
      </p:sp>
    </p:spTree>
    <p:extLst>
      <p:ext uri="{BB962C8B-B14F-4D97-AF65-F5344CB8AC3E}">
        <p14:creationId xmlns:p14="http://schemas.microsoft.com/office/powerpoint/2010/main" val="2372374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0F2E7A-245A-4DC6-A7BC-8F7469FA68AA}"/>
              </a:ext>
            </a:extLst>
          </p:cNvPr>
          <p:cNvSpPr>
            <a:spLocks noGrp="1"/>
          </p:cNvSpPr>
          <p:nvPr>
            <p:ph type="title"/>
          </p:nvPr>
        </p:nvSpPr>
        <p:spPr>
          <a:xfrm>
            <a:off x="839788" y="457200"/>
            <a:ext cx="3932237" cy="1600200"/>
          </a:xfrm>
        </p:spPr>
        <p:txBody>
          <a:bodyPr anchor="b">
            <a:normAutofit/>
          </a:bodyPr>
          <a:lstStyle/>
          <a:p>
            <a:r>
              <a:rPr lang="nb-NO" dirty="0"/>
              <a:t>2.	Bemanningen bestod av mange og ukjente </a:t>
            </a:r>
          </a:p>
        </p:txBody>
      </p:sp>
      <p:pic>
        <p:nvPicPr>
          <p:cNvPr id="4" name="Bilde 3">
            <a:extLst>
              <a:ext uri="{FF2B5EF4-FFF2-40B4-BE49-F238E27FC236}">
                <a16:creationId xmlns:a16="http://schemas.microsoft.com/office/drawing/2014/main" id="{3B14F346-1E2B-4087-B20F-078505452A72}"/>
              </a:ext>
            </a:extLst>
          </p:cNvPr>
          <p:cNvPicPr>
            <a:picLocks noChangeAspect="1"/>
          </p:cNvPicPr>
          <p:nvPr/>
        </p:nvPicPr>
        <p:blipFill>
          <a:blip r:embed="rId3"/>
          <a:stretch>
            <a:fillRect/>
          </a:stretch>
        </p:blipFill>
        <p:spPr>
          <a:xfrm>
            <a:off x="5183188" y="1897708"/>
            <a:ext cx="6172200" cy="3053058"/>
          </a:xfrm>
          <a:prstGeom prst="rect">
            <a:avLst/>
          </a:prstGeom>
          <a:noFill/>
        </p:spPr>
      </p:pic>
      <p:sp>
        <p:nvSpPr>
          <p:cNvPr id="3" name="Plassholder for innhold 2">
            <a:extLst>
              <a:ext uri="{FF2B5EF4-FFF2-40B4-BE49-F238E27FC236}">
                <a16:creationId xmlns:a16="http://schemas.microsoft.com/office/drawing/2014/main" id="{1A5AE4D0-218C-4961-98A7-C97CF914E875}"/>
              </a:ext>
            </a:extLst>
          </p:cNvPr>
          <p:cNvSpPr>
            <a:spLocks noGrp="1"/>
          </p:cNvSpPr>
          <p:nvPr>
            <p:ph type="body" sz="half" idx="2"/>
          </p:nvPr>
        </p:nvSpPr>
        <p:spPr>
          <a:xfrm>
            <a:off x="839788" y="2057400"/>
            <a:ext cx="3932237" cy="3811588"/>
          </a:xfrm>
        </p:spPr>
        <p:txBody>
          <a:bodyPr>
            <a:normAutofit/>
          </a:bodyPr>
          <a:lstStyle/>
          <a:p>
            <a:r>
              <a:rPr lang="nb-NO" dirty="0"/>
              <a:t>Personell på alle nivåer i sykehuset var opptatt av betydningen av stabilitet og kontinuitet i miljøpersonalet, men det var ingen plan eller struktur som ivaretok dette.</a:t>
            </a:r>
          </a:p>
          <a:p>
            <a:r>
              <a:rPr lang="nb-NO" dirty="0"/>
              <a:t> </a:t>
            </a:r>
          </a:p>
          <a:p>
            <a:r>
              <a:rPr lang="nb-NO" dirty="0"/>
              <a:t>Hanna hadde kontakt med minst 37 ulike ansatte de 12 dagene hun var innlagt. Det var stadig nytt miljøpersonale som hadde pasientkontaktansvar for henne. Det var en problemstilling at flere ble slitne. Det ble derfor rullert ofte i løpet av vaktene, noen ganger hvert 5 minutt.</a:t>
            </a:r>
          </a:p>
          <a:p>
            <a:endParaRPr lang="nb-NO" dirty="0"/>
          </a:p>
        </p:txBody>
      </p:sp>
    </p:spTree>
    <p:extLst>
      <p:ext uri="{BB962C8B-B14F-4D97-AF65-F5344CB8AC3E}">
        <p14:creationId xmlns:p14="http://schemas.microsoft.com/office/powerpoint/2010/main" val="4018438890"/>
      </p:ext>
    </p:extLst>
  </p:cSld>
  <p:clrMapOvr>
    <a:masterClrMapping/>
  </p:clrMapOvr>
</p:sld>
</file>

<file path=ppt/theme/theme1.xml><?xml version="1.0" encoding="utf-8"?>
<a:theme xmlns:a="http://schemas.openxmlformats.org/drawingml/2006/main" name="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21F8F7DA-CB55-4106-8FB9-A3F0C74C64DD}"/>
    </a:ext>
  </a:extLst>
</a:theme>
</file>

<file path=ppt/theme/theme10.xml><?xml version="1.0" encoding="utf-8"?>
<a:theme xmlns:a="http://schemas.openxmlformats.org/drawingml/2006/main" name="9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8CAEC96B-3E1B-468C-8553-8F420BA3FC3F}"/>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4EF26ED1-DE85-4A1B-86A4-25716B63506A}"/>
    </a:ext>
  </a:extLst>
</a:theme>
</file>

<file path=ppt/theme/theme3.xml><?xml version="1.0" encoding="utf-8"?>
<a:theme xmlns:a="http://schemas.openxmlformats.org/drawingml/2006/main" name="2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3FEEF91C-16E8-46F5-8799-55EE82B8B016}"/>
    </a:ext>
  </a:extLst>
</a:theme>
</file>

<file path=ppt/theme/theme4.xml><?xml version="1.0" encoding="utf-8"?>
<a:theme xmlns:a="http://schemas.openxmlformats.org/drawingml/2006/main" name="3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C50F032D-48F5-4C0D-B71A-C952FF67F4B3}"/>
    </a:ext>
  </a:extLst>
</a:theme>
</file>

<file path=ppt/theme/theme5.xml><?xml version="1.0" encoding="utf-8"?>
<a:theme xmlns:a="http://schemas.openxmlformats.org/drawingml/2006/main" name="4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990CB8FD-C3AF-4C8A-AF52-A9807E63350F}"/>
    </a:ext>
  </a:extLst>
</a:theme>
</file>

<file path=ppt/theme/theme6.xml><?xml version="1.0" encoding="utf-8"?>
<a:theme xmlns:a="http://schemas.openxmlformats.org/drawingml/2006/main" name="5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53B2FCE4-E181-45BD-85FA-8EE521F46DE4}"/>
    </a:ext>
  </a:extLst>
</a:theme>
</file>

<file path=ppt/theme/theme7.xml><?xml version="1.0" encoding="utf-8"?>
<a:theme xmlns:a="http://schemas.openxmlformats.org/drawingml/2006/main" name="6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24195A07-B62B-4266-BCCB-B3177B381C6D}"/>
    </a:ext>
  </a:extLst>
</a:theme>
</file>

<file path=ppt/theme/theme8.xml><?xml version="1.0" encoding="utf-8"?>
<a:theme xmlns:a="http://schemas.openxmlformats.org/drawingml/2006/main" name="7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C60AC75E-9771-4D2C-9A59-6DCD2D75A7E6}"/>
    </a:ext>
  </a:extLst>
</a:theme>
</file>

<file path=ppt/theme/theme9.xml><?xml version="1.0" encoding="utf-8"?>
<a:theme xmlns:a="http://schemas.openxmlformats.org/drawingml/2006/main" name="8_Office-tema">
  <a:themeElements>
    <a:clrScheme name="UKOM">
      <a:dk1>
        <a:sysClr val="windowText" lastClr="000000"/>
      </a:dk1>
      <a:lt1>
        <a:sysClr val="window" lastClr="FFFFFF"/>
      </a:lt1>
      <a:dk2>
        <a:srgbClr val="44546A"/>
      </a:dk2>
      <a:lt2>
        <a:srgbClr val="E7E6E6"/>
      </a:lt2>
      <a:accent1>
        <a:srgbClr val="977726"/>
      </a:accent1>
      <a:accent2>
        <a:srgbClr val="B66E6F"/>
      </a:accent2>
      <a:accent3>
        <a:srgbClr val="EECBB8"/>
      </a:accent3>
      <a:accent4>
        <a:srgbClr val="1A69B1"/>
      </a:accent4>
      <a:accent5>
        <a:srgbClr val="41ABE6"/>
      </a:accent5>
      <a:accent6>
        <a:srgbClr val="99CAD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flere bilder Ukom" id="{BD325474-D8A4-4888-862E-CEF53D62D44E}" vid="{C7723627-1575-4206-937C-E6656D8A2C81}"/>
    </a:ext>
  </a:extLst>
</a:theme>
</file>

<file path=docProps/app.xml><?xml version="1.0" encoding="utf-8"?>
<Properties xmlns="http://schemas.openxmlformats.org/officeDocument/2006/extended-properties" xmlns:vt="http://schemas.openxmlformats.org/officeDocument/2006/docPropsVTypes">
  <TotalTime>77</TotalTime>
  <Words>1984</Words>
  <Application>Microsoft Office PowerPoint</Application>
  <PresentationFormat>Widescreen</PresentationFormat>
  <Paragraphs>142</Paragraphs>
  <Slides>24</Slides>
  <Notes>7</Notes>
  <HiddenSlides>0</HiddenSlides>
  <MMClips>0</MMClips>
  <ScaleCrop>false</ScaleCrop>
  <HeadingPairs>
    <vt:vector size="6" baseType="variant">
      <vt:variant>
        <vt:lpstr>Brukte skrifter</vt:lpstr>
      </vt:variant>
      <vt:variant>
        <vt:i4>4</vt:i4>
      </vt:variant>
      <vt:variant>
        <vt:lpstr>Tema</vt:lpstr>
      </vt:variant>
      <vt:variant>
        <vt:i4>10</vt:i4>
      </vt:variant>
      <vt:variant>
        <vt:lpstr>Lysbildetitler</vt:lpstr>
      </vt:variant>
      <vt:variant>
        <vt:i4>24</vt:i4>
      </vt:variant>
    </vt:vector>
  </HeadingPairs>
  <TitlesOfParts>
    <vt:vector size="38" baseType="lpstr">
      <vt:lpstr>Arial</vt:lpstr>
      <vt:lpstr>Calibri</vt:lpstr>
      <vt:lpstr>Symbol</vt:lpstr>
      <vt:lpstr>Times New Roman</vt:lpstr>
      <vt:lpstr>Office-tema</vt:lpstr>
      <vt:lpstr>1_Office-tema</vt:lpstr>
      <vt:lpstr>2_Office-tema</vt:lpstr>
      <vt:lpstr>3_Office-tema</vt:lpstr>
      <vt:lpstr>4_Office-tema</vt:lpstr>
      <vt:lpstr>5_Office-tema</vt:lpstr>
      <vt:lpstr>6_Office-tema</vt:lpstr>
      <vt:lpstr>7_Office-tema</vt:lpstr>
      <vt:lpstr>8_Office-tema</vt:lpstr>
      <vt:lpstr>9_Office-tema</vt:lpstr>
      <vt:lpstr>PowerPoint-presentasjon</vt:lpstr>
      <vt:lpstr>Hendelsen </vt:lpstr>
      <vt:lpstr>Undersøkelsen</vt:lpstr>
      <vt:lpstr>Metode </vt:lpstr>
      <vt:lpstr>Intervjuprosess </vt:lpstr>
      <vt:lpstr>Funn</vt:lpstr>
      <vt:lpstr>1. Skjermingsenheten var uegnet for urolige pasienter </vt:lpstr>
      <vt:lpstr>1.1 «Husblindhet»</vt:lpstr>
      <vt:lpstr>2. Bemanningen bestod av mange og ukjente </vt:lpstr>
      <vt:lpstr>3. Stor variasjon i krav og grensesetting</vt:lpstr>
      <vt:lpstr>3.1 Effekten av stadig nytt personale og variasjon i grensesetting</vt:lpstr>
      <vt:lpstr>4. Betydningen av utviklingshemming</vt:lpstr>
      <vt:lpstr>5. Medikamenter ble vurdert som det viktigste tiltak </vt:lpstr>
      <vt:lpstr>5.1 Medisineringen den 12. dagen  (peroralt dersom ikke annet er oppgitt) </vt:lpstr>
      <vt:lpstr>5.2 Samtykkekompetanse</vt:lpstr>
      <vt:lpstr>5.3 Obduksjonsfunn</vt:lpstr>
      <vt:lpstr>Tilrådinger</vt:lpstr>
      <vt:lpstr>Tilrådinger</vt:lpstr>
      <vt:lpstr>Tre tilrådinger</vt:lpstr>
      <vt:lpstr>1. Skjermingsenheter i norske sykehus må ha systematiske befaringsrunder knyttet til fysiske omgivelser </vt:lpstr>
      <vt:lpstr>2. Skjermingspraksis må diskuteres jevnlig </vt:lpstr>
      <vt:lpstr>3. Det nasjonale rådet for tidlig oppdagelse av somatisk forverret tilstand må implementeres også i psykiatriske døgnenheter. </vt:lpstr>
      <vt:lpstr>Spørsmål til refleksjon  </vt:lpstr>
      <vt:lpstr>Ressurser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Synnøve Serigstad</dc:creator>
  <cp:lastModifiedBy>Bjørn Roar Vagle</cp:lastModifiedBy>
  <cp:revision>9</cp:revision>
  <dcterms:created xsi:type="dcterms:W3CDTF">2020-07-09T09:04:35Z</dcterms:created>
  <dcterms:modified xsi:type="dcterms:W3CDTF">2020-10-22T14:30:08Z</dcterms:modified>
</cp:coreProperties>
</file>