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1"/>
  </p:notesMasterIdLst>
  <p:sldIdLst>
    <p:sldId id="256" r:id="rId6"/>
    <p:sldId id="266" r:id="rId7"/>
    <p:sldId id="267" r:id="rId8"/>
    <p:sldId id="268" r:id="rId9"/>
    <p:sldId id="269"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28A25-420A-4642-8E7C-8FC74E3CC320}" v="16" dt="2026-06-14T19:53:03.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08" autoAdjust="0"/>
  </p:normalViewPr>
  <p:slideViewPr>
    <p:cSldViewPr snapToGrid="0">
      <p:cViewPr varScale="1">
        <p:scale>
          <a:sx n="98" d="100"/>
          <a:sy n="98" d="100"/>
        </p:scale>
        <p:origin x="13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Espelid" userId="c39b02d6-e153-4a71-8f27-12c384c2377f" providerId="ADAL" clId="{780CE99F-5DBC-4AEC-B215-341C6CD18A39}"/>
    <pc:docChg chg="custSel modSld">
      <pc:chgData name="Jon Espelid" userId="c39b02d6-e153-4a71-8f27-12c384c2377f" providerId="ADAL" clId="{780CE99F-5DBC-4AEC-B215-341C6CD18A39}" dt="2026-06-11T08:11:14.028" v="1394" actId="20577"/>
      <pc:docMkLst>
        <pc:docMk/>
      </pc:docMkLst>
      <pc:sldChg chg="modSp mod modNotesTx">
        <pc:chgData name="Jon Espelid" userId="c39b02d6-e153-4a71-8f27-12c384c2377f" providerId="ADAL" clId="{780CE99F-5DBC-4AEC-B215-341C6CD18A39}" dt="2026-06-02T10:49:04.873" v="1317" actId="20577"/>
        <pc:sldMkLst>
          <pc:docMk/>
          <pc:sldMk cId="1884720321" sldId="256"/>
        </pc:sldMkLst>
        <pc:spChg chg="mod">
          <ac:chgData name="Jon Espelid" userId="c39b02d6-e153-4a71-8f27-12c384c2377f" providerId="ADAL" clId="{780CE99F-5DBC-4AEC-B215-341C6CD18A39}" dt="2026-06-02T10:48:42.799" v="1305"/>
          <ac:spMkLst>
            <pc:docMk/>
            <pc:sldMk cId="1884720321" sldId="256"/>
            <ac:spMk id="3" creationId="{8531AB71-A98A-1FA5-F2FF-960451A8F267}"/>
          </ac:spMkLst>
        </pc:spChg>
      </pc:sldChg>
    </pc:docChg>
  </pc:docChgLst>
  <pc:docChgLst>
    <pc:chgData name="Elise Løvereide" userId="39e31b61-2790-43be-8263-692e5a754a95" providerId="ADAL" clId="{EFCFB6BC-77DA-4F8D-B4CE-95B038D16370}"/>
    <pc:docChg chg="undo custSel addSld delSld modSld">
      <pc:chgData name="Elise Løvereide" userId="39e31b61-2790-43be-8263-692e5a754a95" providerId="ADAL" clId="{EFCFB6BC-77DA-4F8D-B4CE-95B038D16370}" dt="2026-06-14T19:53:23.312" v="98" actId="20577"/>
      <pc:docMkLst>
        <pc:docMk/>
      </pc:docMkLst>
      <pc:sldChg chg="addSp delSp modSp mod">
        <pc:chgData name="Elise Løvereide" userId="39e31b61-2790-43be-8263-692e5a754a95" providerId="ADAL" clId="{EFCFB6BC-77DA-4F8D-B4CE-95B038D16370}" dt="2026-06-14T19:53:09.052" v="96" actId="404"/>
        <pc:sldMkLst>
          <pc:docMk/>
          <pc:sldMk cId="1884720321" sldId="256"/>
        </pc:sldMkLst>
        <pc:spChg chg="mod">
          <ac:chgData name="Elise Løvereide" userId="39e31b61-2790-43be-8263-692e5a754a95" providerId="ADAL" clId="{EFCFB6BC-77DA-4F8D-B4CE-95B038D16370}" dt="2026-06-14T19:53:09.052" v="96" actId="404"/>
          <ac:spMkLst>
            <pc:docMk/>
            <pc:sldMk cId="1884720321" sldId="256"/>
            <ac:spMk id="3" creationId="{8531AB71-A98A-1FA5-F2FF-960451A8F267}"/>
          </ac:spMkLst>
        </pc:spChg>
        <pc:picChg chg="add mod ord">
          <ac:chgData name="Elise Løvereide" userId="39e31b61-2790-43be-8263-692e5a754a95" providerId="ADAL" clId="{EFCFB6BC-77DA-4F8D-B4CE-95B038D16370}" dt="2026-06-12T09:18:27.753" v="0" actId="931"/>
          <ac:picMkLst>
            <pc:docMk/>
            <pc:sldMk cId="1884720321" sldId="256"/>
            <ac:picMk id="6" creationId="{513FB5E4-FB2A-F7F7-88FD-8868457FED97}"/>
          </ac:picMkLst>
        </pc:picChg>
      </pc:sldChg>
      <pc:sldChg chg="addSp delSp modSp add mod modNotesTx">
        <pc:chgData name="Elise Løvereide" userId="39e31b61-2790-43be-8263-692e5a754a95" providerId="ADAL" clId="{EFCFB6BC-77DA-4F8D-B4CE-95B038D16370}" dt="2026-06-12T13:50:48.227" v="89" actId="931"/>
        <pc:sldMkLst>
          <pc:docMk/>
          <pc:sldMk cId="904955508" sldId="266"/>
        </pc:sldMkLst>
        <pc:spChg chg="mod">
          <ac:chgData name="Elise Løvereide" userId="39e31b61-2790-43be-8263-692e5a754a95" providerId="ADAL" clId="{EFCFB6BC-77DA-4F8D-B4CE-95B038D16370}" dt="2026-06-12T13:46:45.618" v="38" actId="1076"/>
          <ac:spMkLst>
            <pc:docMk/>
            <pc:sldMk cId="904955508" sldId="266"/>
            <ac:spMk id="2" creationId="{18C9F08A-B196-9D2D-7BDC-125F9E4F8905}"/>
          </ac:spMkLst>
        </pc:spChg>
        <pc:spChg chg="mod">
          <ac:chgData name="Elise Løvereide" userId="39e31b61-2790-43be-8263-692e5a754a95" providerId="ADAL" clId="{EFCFB6BC-77DA-4F8D-B4CE-95B038D16370}" dt="2026-06-12T13:46:48.444" v="39" actId="1076"/>
          <ac:spMkLst>
            <pc:docMk/>
            <pc:sldMk cId="904955508" sldId="266"/>
            <ac:spMk id="5" creationId="{A199B56B-EEC1-E16C-D3CD-8680E120ED45}"/>
          </ac:spMkLst>
        </pc:spChg>
        <pc:picChg chg="add mod ord">
          <ac:chgData name="Elise Løvereide" userId="39e31b61-2790-43be-8263-692e5a754a95" providerId="ADAL" clId="{EFCFB6BC-77DA-4F8D-B4CE-95B038D16370}" dt="2026-06-12T13:50:48.227" v="89" actId="931"/>
          <ac:picMkLst>
            <pc:docMk/>
            <pc:sldMk cId="904955508" sldId="266"/>
            <ac:picMk id="9" creationId="{C2696075-BF65-9E69-490E-5241904C5748}"/>
          </ac:picMkLst>
        </pc:picChg>
      </pc:sldChg>
      <pc:sldChg chg="modSp add mod modNotesTx">
        <pc:chgData name="Elise Løvereide" userId="39e31b61-2790-43be-8263-692e5a754a95" providerId="ADAL" clId="{EFCFB6BC-77DA-4F8D-B4CE-95B038D16370}" dt="2026-06-14T19:53:23.312" v="98" actId="20577"/>
        <pc:sldMkLst>
          <pc:docMk/>
          <pc:sldMk cId="2933057139" sldId="267"/>
        </pc:sldMkLst>
        <pc:spChg chg="mod">
          <ac:chgData name="Elise Løvereide" userId="39e31b61-2790-43be-8263-692e5a754a95" providerId="ADAL" clId="{EFCFB6BC-77DA-4F8D-B4CE-95B038D16370}" dt="2026-06-12T13:46:35.289" v="37" actId="20577"/>
          <ac:spMkLst>
            <pc:docMk/>
            <pc:sldMk cId="2933057139" sldId="267"/>
            <ac:spMk id="2" creationId="{C9E635A7-5AC7-D739-B927-D2FBADCE4912}"/>
          </ac:spMkLst>
        </pc:spChg>
        <pc:spChg chg="mod">
          <ac:chgData name="Elise Løvereide" userId="39e31b61-2790-43be-8263-692e5a754a95" providerId="ADAL" clId="{EFCFB6BC-77DA-4F8D-B4CE-95B038D16370}" dt="2026-06-14T19:53:23.312" v="98" actId="20577"/>
          <ac:spMkLst>
            <pc:docMk/>
            <pc:sldMk cId="2933057139" sldId="267"/>
            <ac:spMk id="5" creationId="{D550A3A8-27B2-5671-D44F-14F63CBB6EE1}"/>
          </ac:spMkLst>
        </pc:spChg>
      </pc:sldChg>
      <pc:sldChg chg="addSp delSp modSp add mod modNotesTx">
        <pc:chgData name="Elise Løvereide" userId="39e31b61-2790-43be-8263-692e5a754a95" providerId="ADAL" clId="{EFCFB6BC-77DA-4F8D-B4CE-95B038D16370}" dt="2026-06-12T13:50:13.983" v="83" actId="20577"/>
        <pc:sldMkLst>
          <pc:docMk/>
          <pc:sldMk cId="4323100" sldId="268"/>
        </pc:sldMkLst>
        <pc:spChg chg="mod">
          <ac:chgData name="Elise Løvereide" userId="39e31b61-2790-43be-8263-692e5a754a95" providerId="ADAL" clId="{EFCFB6BC-77DA-4F8D-B4CE-95B038D16370}" dt="2026-06-12T13:47:45.895" v="60" actId="20577"/>
          <ac:spMkLst>
            <pc:docMk/>
            <pc:sldMk cId="4323100" sldId="268"/>
            <ac:spMk id="2" creationId="{8D3C5AE1-A3FC-C2D3-F361-92B84D8A6378}"/>
          </ac:spMkLst>
        </pc:spChg>
        <pc:spChg chg="mod">
          <ac:chgData name="Elise Løvereide" userId="39e31b61-2790-43be-8263-692e5a754a95" providerId="ADAL" clId="{EFCFB6BC-77DA-4F8D-B4CE-95B038D16370}" dt="2026-06-12T13:50:13.983" v="83" actId="20577"/>
          <ac:spMkLst>
            <pc:docMk/>
            <pc:sldMk cId="4323100" sldId="268"/>
            <ac:spMk id="5" creationId="{E67F042B-A57A-D7AE-B991-04D97F622C88}"/>
          </ac:spMkLst>
        </pc:spChg>
        <pc:picChg chg="add mod ord">
          <ac:chgData name="Elise Løvereide" userId="39e31b61-2790-43be-8263-692e5a754a95" providerId="ADAL" clId="{EFCFB6BC-77DA-4F8D-B4CE-95B038D16370}" dt="2026-06-12T13:50:08.989" v="78" actId="931"/>
          <ac:picMkLst>
            <pc:docMk/>
            <pc:sldMk cId="4323100" sldId="268"/>
            <ac:picMk id="9" creationId="{A0E9ADBC-FDCC-EE7E-C3A8-B1E11326A678}"/>
          </ac:picMkLst>
        </pc:picChg>
      </pc:sldChg>
      <pc:sldChg chg="modSp add mod modNotesTx">
        <pc:chgData name="Elise Løvereide" userId="39e31b61-2790-43be-8263-692e5a754a95" providerId="ADAL" clId="{EFCFB6BC-77DA-4F8D-B4CE-95B038D16370}" dt="2026-06-12T13:49:44.507" v="76" actId="20577"/>
        <pc:sldMkLst>
          <pc:docMk/>
          <pc:sldMk cId="3849424389" sldId="269"/>
        </pc:sldMkLst>
        <pc:graphicFrameChg chg="mod modGraphic">
          <ac:chgData name="Elise Løvereide" userId="39e31b61-2790-43be-8263-692e5a754a95" providerId="ADAL" clId="{EFCFB6BC-77DA-4F8D-B4CE-95B038D16370}" dt="2026-06-12T13:48:35.767" v="68"/>
          <ac:graphicFrameMkLst>
            <pc:docMk/>
            <pc:sldMk cId="3849424389" sldId="269"/>
            <ac:graphicFrameMk id="14" creationId="{CD12C987-EE45-67AE-AC6F-345312C37B3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7B854-102D-4990-B64A-B2E972BE99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A3563E-C190-43D5-AB54-B44BAE7137C6}">
      <dgm:prSet/>
      <dgm:spPr/>
      <dgm:t>
        <a:bodyPr/>
        <a:lstStyle/>
        <a:p>
          <a:pPr>
            <a:buFont typeface="Arial" panose="020B0604020202020204" pitchFamily="34" charset="0"/>
            <a:buChar char="•"/>
          </a:pPr>
          <a:r>
            <a:rPr lang="nb-NO" dirty="0"/>
            <a:t>Hvordan blir tegn på skrøpelighet fanget opp hos oss i dag, og når i forløpet skjer det?</a:t>
          </a:r>
          <a:endParaRPr lang="en-US" dirty="0"/>
        </a:p>
      </dgm:t>
    </dgm:pt>
    <dgm:pt modelId="{F940CEA3-9DBA-428A-A0D4-B9B785C34A96}" type="parTrans" cxnId="{DB3117CB-0313-4615-8340-D7336304E364}">
      <dgm:prSet/>
      <dgm:spPr/>
      <dgm:t>
        <a:bodyPr/>
        <a:lstStyle/>
        <a:p>
          <a:endParaRPr lang="en-US"/>
        </a:p>
      </dgm:t>
    </dgm:pt>
    <dgm:pt modelId="{DE0EE22B-69A9-4479-8B57-37C7ABDF7F56}" type="sibTrans" cxnId="{DB3117CB-0313-4615-8340-D7336304E364}">
      <dgm:prSet/>
      <dgm:spPr/>
      <dgm:t>
        <a:bodyPr/>
        <a:lstStyle/>
        <a:p>
          <a:endParaRPr lang="en-US"/>
        </a:p>
      </dgm:t>
    </dgm:pt>
    <dgm:pt modelId="{69CD3330-F5CF-4DD6-B1E1-2B1F38A80AA4}">
      <dgm:prSet/>
      <dgm:spPr/>
      <dgm:t>
        <a:bodyPr/>
        <a:lstStyle/>
        <a:p>
          <a:pPr>
            <a:buFont typeface="Arial" panose="020B0604020202020204" pitchFamily="34" charset="0"/>
            <a:buChar char="•"/>
          </a:pPr>
          <a:r>
            <a:rPr lang="nb-NO" dirty="0"/>
            <a:t>Hvordan sørger vi for at en skrøpelighetsvurdering faktisk får konsekvenser for behandlingsplanen?</a:t>
          </a:r>
          <a:endParaRPr lang="en-US" dirty="0"/>
        </a:p>
      </dgm:t>
    </dgm:pt>
    <dgm:pt modelId="{D3015C8D-2600-4024-A104-FE2F57E7FB2B}" type="parTrans" cxnId="{BD26B87D-653C-473B-8E58-2218F793BA8E}">
      <dgm:prSet/>
      <dgm:spPr/>
      <dgm:t>
        <a:bodyPr/>
        <a:lstStyle/>
        <a:p>
          <a:endParaRPr lang="en-US"/>
        </a:p>
      </dgm:t>
    </dgm:pt>
    <dgm:pt modelId="{BEB8C29D-76BC-414A-8104-29774113BB9E}" type="sibTrans" cxnId="{BD26B87D-653C-473B-8E58-2218F793BA8E}">
      <dgm:prSet/>
      <dgm:spPr/>
      <dgm:t>
        <a:bodyPr/>
        <a:lstStyle/>
        <a:p>
          <a:endParaRPr lang="en-US"/>
        </a:p>
      </dgm:t>
    </dgm:pt>
    <dgm:pt modelId="{67CF5941-9221-4AFF-AB8C-7734D97CC57C}">
      <dgm:prSet/>
      <dgm:spPr/>
      <dgm:t>
        <a:bodyPr/>
        <a:lstStyle/>
        <a:p>
          <a:pPr>
            <a:buFont typeface="Arial" panose="020B0604020202020204" pitchFamily="34" charset="0"/>
            <a:buChar char="•"/>
          </a:pPr>
          <a:r>
            <a:rPr lang="nb-NO" dirty="0"/>
            <a:t>Hvordan påvirker pakkeforløpsfrister hvordan vi håndterer pasienter som vi mistenker kan være skrøpelige?</a:t>
          </a:r>
          <a:endParaRPr lang="en-US" dirty="0"/>
        </a:p>
      </dgm:t>
    </dgm:pt>
    <dgm:pt modelId="{5E74D9DF-2B1A-42AD-B642-FD8A3F6D0029}" type="parTrans" cxnId="{91FB23B8-B724-4C7F-8DD6-498052ECF546}">
      <dgm:prSet/>
      <dgm:spPr/>
      <dgm:t>
        <a:bodyPr/>
        <a:lstStyle/>
        <a:p>
          <a:endParaRPr lang="en-US"/>
        </a:p>
      </dgm:t>
    </dgm:pt>
    <dgm:pt modelId="{22F00F2F-187C-475D-86A2-376FAD69E8F1}" type="sibTrans" cxnId="{91FB23B8-B724-4C7F-8DD6-498052ECF546}">
      <dgm:prSet/>
      <dgm:spPr/>
      <dgm:t>
        <a:bodyPr/>
        <a:lstStyle/>
        <a:p>
          <a:endParaRPr lang="en-US"/>
        </a:p>
      </dgm:t>
    </dgm:pt>
    <dgm:pt modelId="{51969DCD-C4C2-4AF8-A1F3-5A927E441003}">
      <dgm:prSet/>
      <dgm:spPr/>
      <dgm:t>
        <a:bodyPr/>
        <a:lstStyle/>
        <a:p>
          <a:pPr>
            <a:buFont typeface="Arial" panose="020B0604020202020204" pitchFamily="34" charset="0"/>
            <a:buChar char="•"/>
          </a:pPr>
          <a:r>
            <a:rPr lang="nb-NO" dirty="0"/>
            <a:t>Når kan ønsket om å unngå aldersdiskriminering føre til at vi tilbyr en behandling pasienten ikke har forutsetninger for å tåle?</a:t>
          </a:r>
          <a:endParaRPr lang="en-US" dirty="0"/>
        </a:p>
      </dgm:t>
    </dgm:pt>
    <dgm:pt modelId="{654849E5-1084-4E64-A288-1EF9A2EA1F71}" type="parTrans" cxnId="{CA2D644F-E2ED-4B44-9DD4-FE5FCDFF9D15}">
      <dgm:prSet/>
      <dgm:spPr/>
      <dgm:t>
        <a:bodyPr/>
        <a:lstStyle/>
        <a:p>
          <a:endParaRPr lang="en-US"/>
        </a:p>
      </dgm:t>
    </dgm:pt>
    <dgm:pt modelId="{8747B2B4-DF6F-4162-A626-34E78759078A}" type="sibTrans" cxnId="{CA2D644F-E2ED-4B44-9DD4-FE5FCDFF9D15}">
      <dgm:prSet/>
      <dgm:spPr/>
      <dgm:t>
        <a:bodyPr/>
        <a:lstStyle/>
        <a:p>
          <a:endParaRPr lang="en-US"/>
        </a:p>
      </dgm:t>
    </dgm:pt>
    <dgm:pt modelId="{DC65FBDE-7F35-4FE0-BAA7-CF6BED336CC1}" type="pres">
      <dgm:prSet presAssocID="{6A67B854-102D-4990-B64A-B2E972BE99C0}" presName="root" presStyleCnt="0">
        <dgm:presLayoutVars>
          <dgm:dir/>
          <dgm:resizeHandles val="exact"/>
        </dgm:presLayoutVars>
      </dgm:prSet>
      <dgm:spPr/>
    </dgm:pt>
    <dgm:pt modelId="{0DB9C089-1283-40DB-9CFD-60355083FD21}" type="pres">
      <dgm:prSet presAssocID="{B9A3563E-C190-43D5-AB54-B44BAE7137C6}" presName="compNode" presStyleCnt="0"/>
      <dgm:spPr/>
    </dgm:pt>
    <dgm:pt modelId="{B37B2D3C-CEDA-4812-8AA7-72A5901F0A45}" type="pres">
      <dgm:prSet presAssocID="{B9A3563E-C190-43D5-AB54-B44BAE7137C6}" presName="bgRect" presStyleLbl="bgShp" presStyleIdx="0" presStyleCnt="4"/>
      <dgm:spPr/>
    </dgm:pt>
    <dgm:pt modelId="{6DCF140C-C45C-4705-A22C-1CA6182CD1DF}" type="pres">
      <dgm:prSet presAssocID="{B9A3563E-C190-43D5-AB54-B44BAE7137C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øte"/>
        </a:ext>
      </dgm:extLst>
    </dgm:pt>
    <dgm:pt modelId="{A3EC58E0-186B-4640-A3BE-8BCCC5DA71EF}" type="pres">
      <dgm:prSet presAssocID="{B9A3563E-C190-43D5-AB54-B44BAE7137C6}" presName="spaceRect" presStyleCnt="0"/>
      <dgm:spPr/>
    </dgm:pt>
    <dgm:pt modelId="{BD2732F8-73E9-48DB-A4EC-FA87324B2A3C}" type="pres">
      <dgm:prSet presAssocID="{B9A3563E-C190-43D5-AB54-B44BAE7137C6}" presName="parTx" presStyleLbl="revTx" presStyleIdx="0" presStyleCnt="4">
        <dgm:presLayoutVars>
          <dgm:chMax val="0"/>
          <dgm:chPref val="0"/>
        </dgm:presLayoutVars>
      </dgm:prSet>
      <dgm:spPr/>
    </dgm:pt>
    <dgm:pt modelId="{1145001E-F9E9-4444-ADCA-90B50F9D285D}" type="pres">
      <dgm:prSet presAssocID="{DE0EE22B-69A9-4479-8B57-37C7ABDF7F56}" presName="sibTrans" presStyleCnt="0"/>
      <dgm:spPr/>
    </dgm:pt>
    <dgm:pt modelId="{3D66EC61-4158-4512-BB8C-69FA6344B654}" type="pres">
      <dgm:prSet presAssocID="{69CD3330-F5CF-4DD6-B1E1-2B1F38A80AA4}" presName="compNode" presStyleCnt="0"/>
      <dgm:spPr/>
    </dgm:pt>
    <dgm:pt modelId="{BAA9804F-9234-4FE5-9B88-F0A12A269138}" type="pres">
      <dgm:prSet presAssocID="{69CD3330-F5CF-4DD6-B1E1-2B1F38A80AA4}" presName="bgRect" presStyleLbl="bgShp" presStyleIdx="1" presStyleCnt="4"/>
      <dgm:spPr/>
    </dgm:pt>
    <dgm:pt modelId="{AF9EBDF3-E0E4-4F4F-971E-A2B26F03F7D9}" type="pres">
      <dgm:prSet presAssocID="{69CD3330-F5CF-4DD6-B1E1-2B1F38A80AA4}"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arsel"/>
        </a:ext>
      </dgm:extLst>
    </dgm:pt>
    <dgm:pt modelId="{C2E3469E-3C15-4B11-9F7C-401A63236382}" type="pres">
      <dgm:prSet presAssocID="{69CD3330-F5CF-4DD6-B1E1-2B1F38A80AA4}" presName="spaceRect" presStyleCnt="0"/>
      <dgm:spPr/>
    </dgm:pt>
    <dgm:pt modelId="{12ACE8F3-3C2F-43F4-99EC-C27A8D4EA29C}" type="pres">
      <dgm:prSet presAssocID="{69CD3330-F5CF-4DD6-B1E1-2B1F38A80AA4}" presName="parTx" presStyleLbl="revTx" presStyleIdx="1" presStyleCnt="4">
        <dgm:presLayoutVars>
          <dgm:chMax val="0"/>
          <dgm:chPref val="0"/>
        </dgm:presLayoutVars>
      </dgm:prSet>
      <dgm:spPr/>
    </dgm:pt>
    <dgm:pt modelId="{985B3833-5E2B-4031-83BD-D84FB0C29C3E}" type="pres">
      <dgm:prSet presAssocID="{BEB8C29D-76BC-414A-8104-29774113BB9E}" presName="sibTrans" presStyleCnt="0"/>
      <dgm:spPr/>
    </dgm:pt>
    <dgm:pt modelId="{177656A4-5377-4355-8235-6731F28C1969}" type="pres">
      <dgm:prSet presAssocID="{67CF5941-9221-4AFF-AB8C-7734D97CC57C}" presName="compNode" presStyleCnt="0"/>
      <dgm:spPr/>
    </dgm:pt>
    <dgm:pt modelId="{2FDC53A4-8EF1-4095-B208-3A0CF333352D}" type="pres">
      <dgm:prSet presAssocID="{67CF5941-9221-4AFF-AB8C-7734D97CC57C}" presName="bgRect" presStyleLbl="bgShp" presStyleIdx="2" presStyleCnt="4"/>
      <dgm:spPr/>
    </dgm:pt>
    <dgm:pt modelId="{17A33A22-948C-4573-9154-DE6989B25A04}" type="pres">
      <dgm:prSet presAssocID="{67CF5941-9221-4AFF-AB8C-7734D97CC57C}"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rriterende"/>
        </a:ext>
      </dgm:extLst>
    </dgm:pt>
    <dgm:pt modelId="{5DE99ED1-2472-44BF-A64B-795ED4767A3E}" type="pres">
      <dgm:prSet presAssocID="{67CF5941-9221-4AFF-AB8C-7734D97CC57C}" presName="spaceRect" presStyleCnt="0"/>
      <dgm:spPr/>
    </dgm:pt>
    <dgm:pt modelId="{B7FBB3A8-3599-4E5D-9E31-2748B704DF78}" type="pres">
      <dgm:prSet presAssocID="{67CF5941-9221-4AFF-AB8C-7734D97CC57C}" presName="parTx" presStyleLbl="revTx" presStyleIdx="2" presStyleCnt="4">
        <dgm:presLayoutVars>
          <dgm:chMax val="0"/>
          <dgm:chPref val="0"/>
        </dgm:presLayoutVars>
      </dgm:prSet>
      <dgm:spPr/>
    </dgm:pt>
    <dgm:pt modelId="{088C99EC-CC84-4958-8683-37DFD879B872}" type="pres">
      <dgm:prSet presAssocID="{22F00F2F-187C-475D-86A2-376FAD69E8F1}" presName="sibTrans" presStyleCnt="0"/>
      <dgm:spPr/>
    </dgm:pt>
    <dgm:pt modelId="{8BE1CC4B-BC7E-4CD3-AB80-4FA22A698F53}" type="pres">
      <dgm:prSet presAssocID="{51969DCD-C4C2-4AF8-A1F3-5A927E441003}" presName="compNode" presStyleCnt="0"/>
      <dgm:spPr/>
    </dgm:pt>
    <dgm:pt modelId="{473A6511-8D17-4CCC-B016-9DB264AFE14E}" type="pres">
      <dgm:prSet presAssocID="{51969DCD-C4C2-4AF8-A1F3-5A927E441003}" presName="bgRect" presStyleLbl="bgShp" presStyleIdx="3" presStyleCnt="4"/>
      <dgm:spPr/>
    </dgm:pt>
    <dgm:pt modelId="{9B61C036-D58F-45AB-964F-4A690C70DB4C}" type="pres">
      <dgm:prSet presAssocID="{51969DCD-C4C2-4AF8-A1F3-5A927E441003}"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F4B2DAA7-679C-4D16-9F6E-2695017B8A72}" type="pres">
      <dgm:prSet presAssocID="{51969DCD-C4C2-4AF8-A1F3-5A927E441003}" presName="spaceRect" presStyleCnt="0"/>
      <dgm:spPr/>
    </dgm:pt>
    <dgm:pt modelId="{03401769-7BBA-45BD-8838-15CE4DFF481A}" type="pres">
      <dgm:prSet presAssocID="{51969DCD-C4C2-4AF8-A1F3-5A927E441003}" presName="parTx" presStyleLbl="revTx" presStyleIdx="3" presStyleCnt="4">
        <dgm:presLayoutVars>
          <dgm:chMax val="0"/>
          <dgm:chPref val="0"/>
        </dgm:presLayoutVars>
      </dgm:prSet>
      <dgm:spPr/>
    </dgm:pt>
  </dgm:ptLst>
  <dgm:cxnLst>
    <dgm:cxn modelId="{40936F0E-56F8-4754-B2A6-95BA8004D1C8}" type="presOf" srcId="{6A67B854-102D-4990-B64A-B2E972BE99C0}" destId="{DC65FBDE-7F35-4FE0-BAA7-CF6BED336CC1}" srcOrd="0" destOrd="0" presId="urn:microsoft.com/office/officeart/2018/2/layout/IconVerticalSolidList"/>
    <dgm:cxn modelId="{CA2D644F-E2ED-4B44-9DD4-FE5FCDFF9D15}" srcId="{6A67B854-102D-4990-B64A-B2E972BE99C0}" destId="{51969DCD-C4C2-4AF8-A1F3-5A927E441003}" srcOrd="3" destOrd="0" parTransId="{654849E5-1084-4E64-A288-1EF9A2EA1F71}" sibTransId="{8747B2B4-DF6F-4162-A626-34E78759078A}"/>
    <dgm:cxn modelId="{A89B9379-2B22-4004-93BA-C4ED5F34A331}" type="presOf" srcId="{B9A3563E-C190-43D5-AB54-B44BAE7137C6}" destId="{BD2732F8-73E9-48DB-A4EC-FA87324B2A3C}" srcOrd="0" destOrd="0" presId="urn:microsoft.com/office/officeart/2018/2/layout/IconVerticalSolidList"/>
    <dgm:cxn modelId="{BD26B87D-653C-473B-8E58-2218F793BA8E}" srcId="{6A67B854-102D-4990-B64A-B2E972BE99C0}" destId="{69CD3330-F5CF-4DD6-B1E1-2B1F38A80AA4}" srcOrd="1" destOrd="0" parTransId="{D3015C8D-2600-4024-A104-FE2F57E7FB2B}" sibTransId="{BEB8C29D-76BC-414A-8104-29774113BB9E}"/>
    <dgm:cxn modelId="{63D87A96-1E87-4914-A748-E4827505ED79}" type="presOf" srcId="{51969DCD-C4C2-4AF8-A1F3-5A927E441003}" destId="{03401769-7BBA-45BD-8838-15CE4DFF481A}" srcOrd="0" destOrd="0" presId="urn:microsoft.com/office/officeart/2018/2/layout/IconVerticalSolidList"/>
    <dgm:cxn modelId="{78C4A59B-AA61-4DEC-8AA1-9FF292E5BDE4}" type="presOf" srcId="{67CF5941-9221-4AFF-AB8C-7734D97CC57C}" destId="{B7FBB3A8-3599-4E5D-9E31-2748B704DF78}" srcOrd="0" destOrd="0" presId="urn:microsoft.com/office/officeart/2018/2/layout/IconVerticalSolidList"/>
    <dgm:cxn modelId="{91FB23B8-B724-4C7F-8DD6-498052ECF546}" srcId="{6A67B854-102D-4990-B64A-B2E972BE99C0}" destId="{67CF5941-9221-4AFF-AB8C-7734D97CC57C}" srcOrd="2" destOrd="0" parTransId="{5E74D9DF-2B1A-42AD-B642-FD8A3F6D0029}" sibTransId="{22F00F2F-187C-475D-86A2-376FAD69E8F1}"/>
    <dgm:cxn modelId="{DB3117CB-0313-4615-8340-D7336304E364}" srcId="{6A67B854-102D-4990-B64A-B2E972BE99C0}" destId="{B9A3563E-C190-43D5-AB54-B44BAE7137C6}" srcOrd="0" destOrd="0" parTransId="{F940CEA3-9DBA-428A-A0D4-B9B785C34A96}" sibTransId="{DE0EE22B-69A9-4479-8B57-37C7ABDF7F56}"/>
    <dgm:cxn modelId="{914887DF-8CE0-4219-AABF-60BFC60562D9}" type="presOf" srcId="{69CD3330-F5CF-4DD6-B1E1-2B1F38A80AA4}" destId="{12ACE8F3-3C2F-43F4-99EC-C27A8D4EA29C}" srcOrd="0" destOrd="0" presId="urn:microsoft.com/office/officeart/2018/2/layout/IconVerticalSolidList"/>
    <dgm:cxn modelId="{EB680E99-CF17-41C6-8498-3B616EE34679}" type="presParOf" srcId="{DC65FBDE-7F35-4FE0-BAA7-CF6BED336CC1}" destId="{0DB9C089-1283-40DB-9CFD-60355083FD21}" srcOrd="0" destOrd="0" presId="urn:microsoft.com/office/officeart/2018/2/layout/IconVerticalSolidList"/>
    <dgm:cxn modelId="{B52D39E8-5B30-4D75-AE38-4F3AC5C503C3}" type="presParOf" srcId="{0DB9C089-1283-40DB-9CFD-60355083FD21}" destId="{B37B2D3C-CEDA-4812-8AA7-72A5901F0A45}" srcOrd="0" destOrd="0" presId="urn:microsoft.com/office/officeart/2018/2/layout/IconVerticalSolidList"/>
    <dgm:cxn modelId="{02788A52-CB78-4450-933D-5899633662CD}" type="presParOf" srcId="{0DB9C089-1283-40DB-9CFD-60355083FD21}" destId="{6DCF140C-C45C-4705-A22C-1CA6182CD1DF}" srcOrd="1" destOrd="0" presId="urn:microsoft.com/office/officeart/2018/2/layout/IconVerticalSolidList"/>
    <dgm:cxn modelId="{0CDDF17A-71DB-4EC2-9BA8-CA182FABD541}" type="presParOf" srcId="{0DB9C089-1283-40DB-9CFD-60355083FD21}" destId="{A3EC58E0-186B-4640-A3BE-8BCCC5DA71EF}" srcOrd="2" destOrd="0" presId="urn:microsoft.com/office/officeart/2018/2/layout/IconVerticalSolidList"/>
    <dgm:cxn modelId="{1417B417-2541-4FE4-9789-9E63A4AD2FE1}" type="presParOf" srcId="{0DB9C089-1283-40DB-9CFD-60355083FD21}" destId="{BD2732F8-73E9-48DB-A4EC-FA87324B2A3C}" srcOrd="3" destOrd="0" presId="urn:microsoft.com/office/officeart/2018/2/layout/IconVerticalSolidList"/>
    <dgm:cxn modelId="{0DB1EEF8-3985-4D4A-9CB8-8934DCE53BDD}" type="presParOf" srcId="{DC65FBDE-7F35-4FE0-BAA7-CF6BED336CC1}" destId="{1145001E-F9E9-4444-ADCA-90B50F9D285D}" srcOrd="1" destOrd="0" presId="urn:microsoft.com/office/officeart/2018/2/layout/IconVerticalSolidList"/>
    <dgm:cxn modelId="{08930F43-AB32-45B9-AD04-06F94F493664}" type="presParOf" srcId="{DC65FBDE-7F35-4FE0-BAA7-CF6BED336CC1}" destId="{3D66EC61-4158-4512-BB8C-69FA6344B654}" srcOrd="2" destOrd="0" presId="urn:microsoft.com/office/officeart/2018/2/layout/IconVerticalSolidList"/>
    <dgm:cxn modelId="{8B20F27F-1021-4755-991D-A5BA88E1E402}" type="presParOf" srcId="{3D66EC61-4158-4512-BB8C-69FA6344B654}" destId="{BAA9804F-9234-4FE5-9B88-F0A12A269138}" srcOrd="0" destOrd="0" presId="urn:microsoft.com/office/officeart/2018/2/layout/IconVerticalSolidList"/>
    <dgm:cxn modelId="{7B440077-DD3B-4657-90FC-C880F08E06A2}" type="presParOf" srcId="{3D66EC61-4158-4512-BB8C-69FA6344B654}" destId="{AF9EBDF3-E0E4-4F4F-971E-A2B26F03F7D9}" srcOrd="1" destOrd="0" presId="urn:microsoft.com/office/officeart/2018/2/layout/IconVerticalSolidList"/>
    <dgm:cxn modelId="{429AE21E-AF57-47C6-8226-9F377AAF8AE3}" type="presParOf" srcId="{3D66EC61-4158-4512-BB8C-69FA6344B654}" destId="{C2E3469E-3C15-4B11-9F7C-401A63236382}" srcOrd="2" destOrd="0" presId="urn:microsoft.com/office/officeart/2018/2/layout/IconVerticalSolidList"/>
    <dgm:cxn modelId="{87DA5901-5408-49E3-9CCC-522D3098DC5E}" type="presParOf" srcId="{3D66EC61-4158-4512-BB8C-69FA6344B654}" destId="{12ACE8F3-3C2F-43F4-99EC-C27A8D4EA29C}" srcOrd="3" destOrd="0" presId="urn:microsoft.com/office/officeart/2018/2/layout/IconVerticalSolidList"/>
    <dgm:cxn modelId="{7F246FAC-0A7A-4950-A7EF-B52868573644}" type="presParOf" srcId="{DC65FBDE-7F35-4FE0-BAA7-CF6BED336CC1}" destId="{985B3833-5E2B-4031-83BD-D84FB0C29C3E}" srcOrd="3" destOrd="0" presId="urn:microsoft.com/office/officeart/2018/2/layout/IconVerticalSolidList"/>
    <dgm:cxn modelId="{172B3BC9-DC9F-4F55-9C22-916C7741213C}" type="presParOf" srcId="{DC65FBDE-7F35-4FE0-BAA7-CF6BED336CC1}" destId="{177656A4-5377-4355-8235-6731F28C1969}" srcOrd="4" destOrd="0" presId="urn:microsoft.com/office/officeart/2018/2/layout/IconVerticalSolidList"/>
    <dgm:cxn modelId="{40C801B4-F5F1-4EDE-B522-45703975F8CE}" type="presParOf" srcId="{177656A4-5377-4355-8235-6731F28C1969}" destId="{2FDC53A4-8EF1-4095-B208-3A0CF333352D}" srcOrd="0" destOrd="0" presId="urn:microsoft.com/office/officeart/2018/2/layout/IconVerticalSolidList"/>
    <dgm:cxn modelId="{A98E38D2-7FC9-4D25-9027-5D374DF51F48}" type="presParOf" srcId="{177656A4-5377-4355-8235-6731F28C1969}" destId="{17A33A22-948C-4573-9154-DE6989B25A04}" srcOrd="1" destOrd="0" presId="urn:microsoft.com/office/officeart/2018/2/layout/IconVerticalSolidList"/>
    <dgm:cxn modelId="{FBE85756-0D88-4F77-AD61-5E7A210DA861}" type="presParOf" srcId="{177656A4-5377-4355-8235-6731F28C1969}" destId="{5DE99ED1-2472-44BF-A64B-795ED4767A3E}" srcOrd="2" destOrd="0" presId="urn:microsoft.com/office/officeart/2018/2/layout/IconVerticalSolidList"/>
    <dgm:cxn modelId="{92FD4F98-D85E-48B9-AA4A-83AB3F6D8B37}" type="presParOf" srcId="{177656A4-5377-4355-8235-6731F28C1969}" destId="{B7FBB3A8-3599-4E5D-9E31-2748B704DF78}" srcOrd="3" destOrd="0" presId="urn:microsoft.com/office/officeart/2018/2/layout/IconVerticalSolidList"/>
    <dgm:cxn modelId="{5B85831C-7354-4F42-8D78-9703BD4EADB4}" type="presParOf" srcId="{DC65FBDE-7F35-4FE0-BAA7-CF6BED336CC1}" destId="{088C99EC-CC84-4958-8683-37DFD879B872}" srcOrd="5" destOrd="0" presId="urn:microsoft.com/office/officeart/2018/2/layout/IconVerticalSolidList"/>
    <dgm:cxn modelId="{4F9E49B1-5499-4DF0-A9AB-7EBD2F7E9894}" type="presParOf" srcId="{DC65FBDE-7F35-4FE0-BAA7-CF6BED336CC1}" destId="{8BE1CC4B-BC7E-4CD3-AB80-4FA22A698F53}" srcOrd="6" destOrd="0" presId="urn:microsoft.com/office/officeart/2018/2/layout/IconVerticalSolidList"/>
    <dgm:cxn modelId="{96D1CD5E-F319-4C84-BADF-716B7FF2CC54}" type="presParOf" srcId="{8BE1CC4B-BC7E-4CD3-AB80-4FA22A698F53}" destId="{473A6511-8D17-4CCC-B016-9DB264AFE14E}" srcOrd="0" destOrd="0" presId="urn:microsoft.com/office/officeart/2018/2/layout/IconVerticalSolidList"/>
    <dgm:cxn modelId="{AC82788A-FF9A-4132-81D6-A2DB1102F809}" type="presParOf" srcId="{8BE1CC4B-BC7E-4CD3-AB80-4FA22A698F53}" destId="{9B61C036-D58F-45AB-964F-4A690C70DB4C}" srcOrd="1" destOrd="0" presId="urn:microsoft.com/office/officeart/2018/2/layout/IconVerticalSolidList"/>
    <dgm:cxn modelId="{BA40039C-B2D7-44F5-9C46-3C75005D1168}" type="presParOf" srcId="{8BE1CC4B-BC7E-4CD3-AB80-4FA22A698F53}" destId="{F4B2DAA7-679C-4D16-9F6E-2695017B8A72}" srcOrd="2" destOrd="0" presId="urn:microsoft.com/office/officeart/2018/2/layout/IconVerticalSolidList"/>
    <dgm:cxn modelId="{FE765D80-E7B8-481A-A8B3-E970A277D113}" type="presParOf" srcId="{8BE1CC4B-BC7E-4CD3-AB80-4FA22A698F53}" destId="{03401769-7BBA-45BD-8838-15CE4DFF48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B2D3C-CEDA-4812-8AA7-72A5901F0A45}">
      <dsp:nvSpPr>
        <dsp:cNvPr id="0" name=""/>
        <dsp:cNvSpPr/>
      </dsp:nvSpPr>
      <dsp:spPr>
        <a:xfrm>
          <a:off x="0" y="1913"/>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F140C-C45C-4705-A22C-1CA6182CD1DF}">
      <dsp:nvSpPr>
        <dsp:cNvPr id="0" name=""/>
        <dsp:cNvSpPr/>
      </dsp:nvSpPr>
      <dsp:spPr>
        <a:xfrm>
          <a:off x="293346" y="220105"/>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732F8-73E9-48DB-A4EC-FA87324B2A3C}">
      <dsp:nvSpPr>
        <dsp:cNvPr id="0" name=""/>
        <dsp:cNvSpPr/>
      </dsp:nvSpPr>
      <dsp:spPr>
        <a:xfrm>
          <a:off x="1120051" y="1913"/>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nb-NO" sz="2200" kern="1200" dirty="0"/>
            <a:t>Hvordan blir tegn på skrøpelighet fanget opp hos oss i dag, og når i forløpet skjer det?</a:t>
          </a:r>
          <a:endParaRPr lang="en-US" sz="2200" kern="1200" dirty="0"/>
        </a:p>
      </dsp:txBody>
      <dsp:txXfrm>
        <a:off x="1120051" y="1913"/>
        <a:ext cx="10294073" cy="969741"/>
      </dsp:txXfrm>
    </dsp:sp>
    <dsp:sp modelId="{BAA9804F-9234-4FE5-9B88-F0A12A269138}">
      <dsp:nvSpPr>
        <dsp:cNvPr id="0" name=""/>
        <dsp:cNvSpPr/>
      </dsp:nvSpPr>
      <dsp:spPr>
        <a:xfrm>
          <a:off x="0" y="1214090"/>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EBDF3-E0E4-4F4F-971E-A2B26F03F7D9}">
      <dsp:nvSpPr>
        <dsp:cNvPr id="0" name=""/>
        <dsp:cNvSpPr/>
      </dsp:nvSpPr>
      <dsp:spPr>
        <a:xfrm>
          <a:off x="293346" y="1432282"/>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CE8F3-3C2F-43F4-99EC-C27A8D4EA29C}">
      <dsp:nvSpPr>
        <dsp:cNvPr id="0" name=""/>
        <dsp:cNvSpPr/>
      </dsp:nvSpPr>
      <dsp:spPr>
        <a:xfrm>
          <a:off x="1120051" y="1214090"/>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nb-NO" sz="2200" kern="1200" dirty="0"/>
            <a:t>Hvordan sørger vi for at en skrøpelighetsvurdering faktisk får konsekvenser for behandlingsplanen?</a:t>
          </a:r>
          <a:endParaRPr lang="en-US" sz="2200" kern="1200" dirty="0"/>
        </a:p>
      </dsp:txBody>
      <dsp:txXfrm>
        <a:off x="1120051" y="1214090"/>
        <a:ext cx="10294073" cy="969741"/>
      </dsp:txXfrm>
    </dsp:sp>
    <dsp:sp modelId="{2FDC53A4-8EF1-4095-B208-3A0CF333352D}">
      <dsp:nvSpPr>
        <dsp:cNvPr id="0" name=""/>
        <dsp:cNvSpPr/>
      </dsp:nvSpPr>
      <dsp:spPr>
        <a:xfrm>
          <a:off x="0" y="2426267"/>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33A22-948C-4573-9154-DE6989B25A04}">
      <dsp:nvSpPr>
        <dsp:cNvPr id="0" name=""/>
        <dsp:cNvSpPr/>
      </dsp:nvSpPr>
      <dsp:spPr>
        <a:xfrm>
          <a:off x="293346" y="2644459"/>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BB3A8-3599-4E5D-9E31-2748B704DF78}">
      <dsp:nvSpPr>
        <dsp:cNvPr id="0" name=""/>
        <dsp:cNvSpPr/>
      </dsp:nvSpPr>
      <dsp:spPr>
        <a:xfrm>
          <a:off x="1120051" y="2426267"/>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nb-NO" sz="2200" kern="1200" dirty="0"/>
            <a:t>Hvordan påvirker pakkeforløpsfrister hvordan vi håndterer pasienter som vi mistenker kan være skrøpelige?</a:t>
          </a:r>
          <a:endParaRPr lang="en-US" sz="2200" kern="1200" dirty="0"/>
        </a:p>
      </dsp:txBody>
      <dsp:txXfrm>
        <a:off x="1120051" y="2426267"/>
        <a:ext cx="10294073" cy="969741"/>
      </dsp:txXfrm>
    </dsp:sp>
    <dsp:sp modelId="{473A6511-8D17-4CCC-B016-9DB264AFE14E}">
      <dsp:nvSpPr>
        <dsp:cNvPr id="0" name=""/>
        <dsp:cNvSpPr/>
      </dsp:nvSpPr>
      <dsp:spPr>
        <a:xfrm>
          <a:off x="0" y="3638444"/>
          <a:ext cx="11414125" cy="9697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1C036-D58F-45AB-964F-4A690C70DB4C}">
      <dsp:nvSpPr>
        <dsp:cNvPr id="0" name=""/>
        <dsp:cNvSpPr/>
      </dsp:nvSpPr>
      <dsp:spPr>
        <a:xfrm>
          <a:off x="293346" y="3856636"/>
          <a:ext cx="533357" cy="5333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401769-7BBA-45BD-8838-15CE4DFF481A}">
      <dsp:nvSpPr>
        <dsp:cNvPr id="0" name=""/>
        <dsp:cNvSpPr/>
      </dsp:nvSpPr>
      <dsp:spPr>
        <a:xfrm>
          <a:off x="1120051" y="3638444"/>
          <a:ext cx="10294073" cy="969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31" tIns="102631" rIns="102631" bIns="102631"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nb-NO" sz="2200" kern="1200" dirty="0"/>
            <a:t>Når kan ønsket om å unngå aldersdiskriminering føre til at vi tilbyr en behandling pasienten ikke har forutsetninger for å tåle?</a:t>
          </a:r>
          <a:endParaRPr lang="en-US" sz="2200" kern="1200" dirty="0"/>
        </a:p>
      </dsp:txBody>
      <dsp:txXfrm>
        <a:off x="1120051" y="3638444"/>
        <a:ext cx="10294073" cy="9697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02164-64A8-4D71-8466-0660FE730794}" type="datetimeFigureOut">
              <a:rPr lang="nb-NO" smtClean="0"/>
              <a:t>14.06.2026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E08E6-868F-4828-8EAA-7C821B71A620}" type="slidenum">
              <a:rPr lang="nb-NO" smtClean="0"/>
              <a:t>‹#›</a:t>
            </a:fld>
            <a:endParaRPr lang="nb-NO"/>
          </a:p>
        </p:txBody>
      </p:sp>
    </p:spTree>
    <p:extLst>
      <p:ext uri="{BB962C8B-B14F-4D97-AF65-F5344CB8AC3E}">
        <p14:creationId xmlns:p14="http://schemas.microsoft.com/office/powerpoint/2010/main" val="143376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effectLst/>
              </a:rPr>
              <a:t>Bakgrunnsorientering</a:t>
            </a:r>
            <a:r>
              <a:rPr lang="nb-NO" b="1" dirty="0">
                <a:effectLst/>
              </a:rPr>
              <a:t> for presentatør: </a:t>
            </a:r>
            <a:r>
              <a:rPr lang="nb-NO" dirty="0">
                <a:effectLst/>
              </a:rPr>
              <a:t>Presentasjonene er korte og kan egne seg til morgenmøter, lunsjsamlinger eller fagdager. Hver presentasjon avsluttes med spørsmål til refleksjon, som kan drøftes i plenum eller i smågrupper på to–tre personer, gjerne 10–15 minutter.</a:t>
            </a:r>
          </a:p>
          <a:p>
            <a:endParaRPr lang="nb-NO" dirty="0">
              <a:effectLst/>
            </a:endParaRPr>
          </a:p>
          <a:p>
            <a:r>
              <a:rPr lang="nb-NO" dirty="0">
                <a:effectLst/>
              </a:rPr>
              <a:t>Presentasjonene er forsøkt utformet slik at det ikke er nødvendig å ha lest rapporten på forhånd. De inneholder korte case basert på pasienthistoriene. Disse utdragene er kun ment som et utgangspunkt for problemstillingene som blir løftet i refleksjonsspørsmålene, og er ikke ment som en detaljert gjennomgang. Det kan likevel være en fordel om presentatøren har gjort seg kjent med hovedtrekkene i rapporten før presentasjonen brukes.</a:t>
            </a:r>
          </a:p>
          <a:p>
            <a:endParaRPr lang="nb-NO" dirty="0">
              <a:effectLst/>
            </a:endParaRPr>
          </a:p>
          <a:p>
            <a:r>
              <a:rPr lang="nb-NO" dirty="0">
                <a:effectLst/>
              </a:rPr>
              <a:t>Talenotater under refleksjonsfoilene er bare lagt inn der det er noe spesifikt å påpeke for den enkelte presentasjonen.</a:t>
            </a:r>
          </a:p>
          <a:p>
            <a:endParaRPr lang="nb-NO" dirty="0">
              <a:effectLst/>
            </a:endParaRPr>
          </a:p>
          <a:p>
            <a:r>
              <a:rPr lang="nb-NO" b="1" dirty="0">
                <a:effectLst/>
              </a:rPr>
              <a:t>Om denne presentasjonen:</a:t>
            </a:r>
            <a:r>
              <a:rPr lang="nb-NO" dirty="0">
                <a:effectLst/>
              </a:rPr>
              <a:t> Denne presentasjonen er basert på anbefaling 1 i rapportens kapittel 9, og bør særlig sees i sammenheng med presentasjonene 1, 3 og 4. Refleksjonsspørsmålene er hentet fra læringsmaterialet i rapportens kapittel 10. Der finnes det også flere refleksjonsspørsmål. Presentasjonen kan lastes ned og tilpasses egne behov.</a:t>
            </a:r>
          </a:p>
        </p:txBody>
      </p:sp>
      <p:sp>
        <p:nvSpPr>
          <p:cNvPr id="4" name="Plassholder for lysbildenummer 3"/>
          <p:cNvSpPr>
            <a:spLocks noGrp="1"/>
          </p:cNvSpPr>
          <p:nvPr>
            <p:ph type="sldNum" sz="quarter" idx="5"/>
          </p:nvPr>
        </p:nvSpPr>
        <p:spPr/>
        <p:txBody>
          <a:bodyPr/>
          <a:lstStyle/>
          <a:p>
            <a:fld id="{701E08E6-868F-4828-8EAA-7C821B71A620}" type="slidenum">
              <a:rPr lang="nb-NO" smtClean="0"/>
              <a:t>1</a:t>
            </a:fld>
            <a:endParaRPr lang="nb-NO"/>
          </a:p>
        </p:txBody>
      </p:sp>
    </p:spTree>
    <p:extLst>
      <p:ext uri="{BB962C8B-B14F-4D97-AF65-F5344CB8AC3E}">
        <p14:creationId xmlns:p14="http://schemas.microsoft.com/office/powerpoint/2010/main" val="421913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Vurdering av skrøpelighet handler om reservekapasitet og sier noe om hva pasienten tåler, for eksempel ved kirurgi eller cellegift. Verktøy for skrøpelighetsvurdering er omtalt i kapittel 10 i rapporten.</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2</a:t>
            </a:fld>
            <a:endParaRPr lang="nb-NO"/>
          </a:p>
        </p:txBody>
      </p:sp>
    </p:spTree>
    <p:extLst>
      <p:ext uri="{BB962C8B-B14F-4D97-AF65-F5344CB8AC3E}">
        <p14:creationId xmlns:p14="http://schemas.microsoft.com/office/powerpoint/2010/main" val="28500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Avdelingene hadde ikke etablert praksis for skrøpelighetsvurdering på det aktuelle tidspunktet. </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3</a:t>
            </a:fld>
            <a:endParaRPr lang="nb-NO"/>
          </a:p>
        </p:txBody>
      </p:sp>
    </p:spTree>
    <p:extLst>
      <p:ext uri="{BB962C8B-B14F-4D97-AF65-F5344CB8AC3E}">
        <p14:creationId xmlns:p14="http://schemas.microsoft.com/office/powerpoint/2010/main" val="168628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Intensjonen om at høy alder ikke skal føre til dårligere behandling er god, men resultatet kan bli at en pasient med lav reservekapasitet tilbys behandling kroppen ikke tåler. Det motsatte kan også skje: at høy alder alene fører til mindre effektiv behandling enn pasienten kunne hatt nytte av. Likeverdig behandling betyr ikke samme behandling, men behandling tilpasset den enkelte.</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4</a:t>
            </a:fld>
            <a:endParaRPr lang="nb-NO"/>
          </a:p>
        </p:txBody>
      </p:sp>
    </p:spTree>
    <p:extLst>
      <p:ext uri="{BB962C8B-B14F-4D97-AF65-F5344CB8AC3E}">
        <p14:creationId xmlns:p14="http://schemas.microsoft.com/office/powerpoint/2010/main" val="185529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Påvist skrøpelighet bør få konsekvenser for behandlingsplanen. Drøftingen kan derfor handle like mye om hva som skjer etter vurderingen, som om selve vurderingen.</a:t>
            </a:r>
          </a:p>
        </p:txBody>
      </p:sp>
      <p:sp>
        <p:nvSpPr>
          <p:cNvPr id="4" name="Plassholder for lysbildenummer 3"/>
          <p:cNvSpPr>
            <a:spLocks noGrp="1"/>
          </p:cNvSpPr>
          <p:nvPr>
            <p:ph type="sldNum" sz="quarter" idx="5"/>
          </p:nvPr>
        </p:nvSpPr>
        <p:spPr/>
        <p:txBody>
          <a:bodyPr/>
          <a:lstStyle/>
          <a:p>
            <a:fld id="{701E08E6-868F-4828-8EAA-7C821B71A620}" type="slidenum">
              <a:rPr lang="nb-NO" smtClean="0"/>
              <a:t>5</a:t>
            </a:fld>
            <a:endParaRPr lang="nb-NO"/>
          </a:p>
        </p:txBody>
      </p:sp>
    </p:spTree>
    <p:extLst>
      <p:ext uri="{BB962C8B-B14F-4D97-AF65-F5344CB8AC3E}">
        <p14:creationId xmlns:p14="http://schemas.microsoft.com/office/powerpoint/2010/main" val="412535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F04AD87-2425-F3B8-0ACF-64B8CC704E0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1" y="1"/>
            <a:ext cx="12196763" cy="6858000"/>
          </a:xfrm>
          <a:prstGeom prst="rect">
            <a:avLst/>
          </a:prstGeom>
        </p:spPr>
      </p:pic>
      <p:pic>
        <p:nvPicPr>
          <p:cNvPr id="11" name="Graphic 10">
            <a:extLst>
              <a:ext uri="{FF2B5EF4-FFF2-40B4-BE49-F238E27FC236}">
                <a16:creationId xmlns:a16="http://schemas.microsoft.com/office/drawing/2014/main" id="{4B6C6F97-2D01-2F74-D927-C41A9B85C5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lumMod val="85000"/>
            </a:schemeClr>
          </a:solidFill>
        </p:spPr>
        <p:txBody>
          <a:bodyPr/>
          <a:lstStyle>
            <a:lvl1pPr marL="0" indent="0">
              <a:buNone/>
              <a:defRPr/>
            </a:lvl1pPr>
          </a:lstStyle>
          <a:p>
            <a:r>
              <a:rPr lang="nb-NO"/>
              <a:t>Klikk på ikonet for å legge til et bilde</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82586" y="6139653"/>
            <a:ext cx="2655889" cy="393935"/>
          </a:xfrm>
          <a:prstGeom prst="rect">
            <a:avLst/>
          </a:prstGeom>
        </p:spPr>
      </p:pic>
    </p:spTree>
    <p:extLst>
      <p:ext uri="{BB962C8B-B14F-4D97-AF65-F5344CB8AC3E}">
        <p14:creationId xmlns:p14="http://schemas.microsoft.com/office/powerpoint/2010/main" val="1689056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l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86A57517-4EE1-3001-D9A8-B2C8889B0E8F}"/>
              </a:ext>
            </a:extLst>
          </p:cNvPr>
          <p:cNvSpPr>
            <a:spLocks noGrp="1"/>
          </p:cNvSpPr>
          <p:nvPr>
            <p:ph type="pic" sz="quarter" idx="14"/>
          </p:nvPr>
        </p:nvSpPr>
        <p:spPr>
          <a:xfrm>
            <a:off x="391886" y="391886"/>
            <a:ext cx="11423875" cy="5805714"/>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12955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2"/>
          </a:solidFill>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80023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Tree>
    <p:extLst>
      <p:ext uri="{BB962C8B-B14F-4D97-AF65-F5344CB8AC3E}">
        <p14:creationId xmlns:p14="http://schemas.microsoft.com/office/powerpoint/2010/main" val="665133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71145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l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FF68609-8DC3-2BA9-FEF4-072BF3C5ACBF}"/>
              </a:ext>
            </a:extLst>
          </p:cNvPr>
          <p:cNvSpPr/>
          <p:nvPr userDrawn="1"/>
        </p:nvSpPr>
        <p:spPr>
          <a:xfrm rot="1555211">
            <a:off x="-1362092" y="1226916"/>
            <a:ext cx="11175208" cy="682054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BE0D61F4-FB5C-3476-F6D7-FD8F880DD924}"/>
              </a:ext>
            </a:extLst>
          </p:cNvPr>
          <p:cNvSpPr/>
          <p:nvPr userDrawn="1"/>
        </p:nvSpPr>
        <p:spPr>
          <a:xfrm>
            <a:off x="6166220" y="-1359011"/>
            <a:ext cx="7464081" cy="4555542"/>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79697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0" fill="hold"/>
                                        <p:tgtEl>
                                          <p:spTgt spid="6"/>
                                        </p:tgtEl>
                                        <p:attrNameLst>
                                          <p:attrName>ppt_x</p:attrName>
                                        </p:attrNameLst>
                                      </p:cBhvr>
                                      <p:tavLst>
                                        <p:tav tm="0">
                                          <p:val>
                                            <p:strVal val="1+#ppt_w/2"/>
                                          </p:val>
                                        </p:tav>
                                        <p:tav tm="100000">
                                          <p:val>
                                            <p:strVal val="#ppt_x"/>
                                          </p:val>
                                        </p:tav>
                                      </p:tavLst>
                                    </p:anim>
                                    <p:anim calcmode="lin" valueType="num">
                                      <p:cBhvr additive="base">
                                        <p:cTn id="12" dur="2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useslide Rød">
    <p:bg>
      <p:bgPr>
        <a:solidFill>
          <a:schemeClr val="l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F2F6E92-7013-5714-19E2-3E39C7E906FA}"/>
              </a:ext>
            </a:extLst>
          </p:cNvPr>
          <p:cNvSpPr/>
          <p:nvPr userDrawn="1"/>
        </p:nvSpPr>
        <p:spPr>
          <a:xfrm rot="1555211">
            <a:off x="-1362092" y="1226916"/>
            <a:ext cx="11175208" cy="6820549"/>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80DE8A2B-5F2E-E33C-C288-5738969869B2}"/>
              </a:ext>
            </a:extLst>
          </p:cNvPr>
          <p:cNvSpPr/>
          <p:nvPr userDrawn="1"/>
        </p:nvSpPr>
        <p:spPr>
          <a:xfrm>
            <a:off x="6166220" y="-1359011"/>
            <a:ext cx="7464081" cy="4555542"/>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904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useslide m bil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noFill/>
        </p:spPr>
        <p:txBody>
          <a:bodyPr/>
          <a:lstStyle>
            <a:lvl1pPr marL="0" indent="0">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Tree>
    <p:extLst>
      <p:ext uri="{BB962C8B-B14F-4D97-AF65-F5344CB8AC3E}">
        <p14:creationId xmlns:p14="http://schemas.microsoft.com/office/powerpoint/2010/main" val="60473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auseslide m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
        <p:nvSpPr>
          <p:cNvPr id="3" name="Media Placeholder 2">
            <a:extLst>
              <a:ext uri="{FF2B5EF4-FFF2-40B4-BE49-F238E27FC236}">
                <a16:creationId xmlns:a16="http://schemas.microsoft.com/office/drawing/2014/main" id="{019C53AA-323F-F3C8-CC45-67BD11D74D55}"/>
              </a:ext>
            </a:extLst>
          </p:cNvPr>
          <p:cNvSpPr>
            <a:spLocks noGrp="1"/>
          </p:cNvSpPr>
          <p:nvPr>
            <p:ph type="media" sz="quarter" idx="11"/>
          </p:nvPr>
        </p:nvSpPr>
        <p:spPr>
          <a:xfrm>
            <a:off x="0" y="0"/>
            <a:ext cx="12192000" cy="6858000"/>
          </a:xfrm>
          <a:prstGeom prst="rect">
            <a:avLst/>
          </a:prstGeom>
        </p:spPr>
        <p:txBody>
          <a:bodyPr lIns="0" tIns="0" rIns="0" bIns="0"/>
          <a:lstStyle/>
          <a:p>
            <a:r>
              <a:rPr lang="nb-NO"/>
              <a:t>Klikk ikonet for å legge til media</a:t>
            </a:r>
          </a:p>
        </p:txBody>
      </p:sp>
    </p:spTree>
    <p:extLst>
      <p:ext uri="{BB962C8B-B14F-4D97-AF65-F5344CB8AC3E}">
        <p14:creationId xmlns:p14="http://schemas.microsoft.com/office/powerpoint/2010/main" val="388381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 blå">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5999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fo mørk">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49083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6FB9F00F-B1E3-D98E-3734-D7465CA8FC4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58" t="46079" b="4865"/>
          <a:stretch/>
        </p:blipFill>
        <p:spPr>
          <a:xfrm>
            <a:off x="0" y="-1"/>
            <a:ext cx="12192000" cy="6858001"/>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9" cy="393935"/>
          </a:xfrm>
          <a:prstGeom prst="rect">
            <a:avLst/>
          </a:prstGeom>
        </p:spPr>
      </p:pic>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1"/>
          </a:solidFill>
        </p:spPr>
        <p:txBody>
          <a:bodyPr wrap="square">
            <a:noAutofit/>
          </a:bodyPr>
          <a:lstStyle>
            <a:lvl1pPr marL="0" indent="0" algn="r">
              <a:buNone/>
              <a:defRPr sz="1600">
                <a:solidFill>
                  <a:schemeClr val="bg1"/>
                </a:solidFill>
              </a:defRPr>
            </a:lvl1pPr>
          </a:lstStyle>
          <a:p>
            <a:r>
              <a:rPr lang="nb-NO"/>
              <a:t>Klikk på ikonet for å legge til et bilde</a:t>
            </a:r>
            <a:endParaRPr lang="nb-NO" dirty="0"/>
          </a:p>
        </p:txBody>
      </p:sp>
      <p:pic>
        <p:nvPicPr>
          <p:cNvPr id="9" name="Graphic 8">
            <a:extLst>
              <a:ext uri="{FF2B5EF4-FFF2-40B4-BE49-F238E27FC236}">
                <a16:creationId xmlns:a16="http://schemas.microsoft.com/office/drawing/2014/main" id="{77AF50B3-EBC0-FF83-D7F5-9F1EA31C701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483743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o rød">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5686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BC86385-2B9A-EAA6-086A-D0E2176643E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0" y="1"/>
            <a:ext cx="12192000" cy="6858000"/>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accent2"/>
                </a:solidFill>
              </a:defRPr>
            </a:lvl1pPr>
          </a:lstStyle>
          <a:p>
            <a:r>
              <a:rPr lang="nb-NO"/>
              <a:t>Klikk for å redigere tittelstil</a:t>
            </a:r>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accent2"/>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3427799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grpSp>
        <p:nvGrpSpPr>
          <p:cNvPr id="160" name="Point" hidden="1">
            <a:extLst>
              <a:ext uri="{FF2B5EF4-FFF2-40B4-BE49-F238E27FC236}">
                <a16:creationId xmlns:a16="http://schemas.microsoft.com/office/drawing/2014/main" id="{915929A0-ACD2-3C4F-842A-2D637A733E9E}"/>
              </a:ext>
            </a:extLst>
          </p:cNvPr>
          <p:cNvGrpSpPr/>
          <p:nvPr userDrawn="1"/>
        </p:nvGrpSpPr>
        <p:grpSpPr>
          <a:xfrm>
            <a:off x="5182506" y="616968"/>
            <a:ext cx="1456070" cy="1519469"/>
            <a:chOff x="5182506" y="616968"/>
            <a:chExt cx="1456070" cy="1519469"/>
          </a:xfrm>
        </p:grpSpPr>
        <p:sp>
          <p:nvSpPr>
            <p:cNvPr id="145" name="Oval 19">
              <a:extLst>
                <a:ext uri="{FF2B5EF4-FFF2-40B4-BE49-F238E27FC236}">
                  <a16:creationId xmlns:a16="http://schemas.microsoft.com/office/drawing/2014/main" id="{A8F57FA9-E6E1-225C-4006-FB3B08C6B111}"/>
                </a:ext>
              </a:extLst>
            </p:cNvPr>
            <p:cNvSpPr>
              <a:spLocks noChangeArrowheads="1"/>
            </p:cNvSpPr>
            <p:nvPr userDrawn="1"/>
          </p:nvSpPr>
          <p:spPr bwMode="auto">
            <a:xfrm rot="5400000">
              <a:off x="6499097" y="1996958"/>
              <a:ext cx="141592" cy="13736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8" name="Freeform 23">
              <a:extLst>
                <a:ext uri="{FF2B5EF4-FFF2-40B4-BE49-F238E27FC236}">
                  <a16:creationId xmlns:a16="http://schemas.microsoft.com/office/drawing/2014/main" id="{9EE85474-1570-1586-7D5F-90B638526F28}"/>
                </a:ext>
              </a:extLst>
            </p:cNvPr>
            <p:cNvSpPr>
              <a:spLocks/>
            </p:cNvSpPr>
            <p:nvPr/>
          </p:nvSpPr>
          <p:spPr bwMode="auto">
            <a:xfrm rot="5400000">
              <a:off x="5184620" y="684594"/>
              <a:ext cx="1449729" cy="1314477"/>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9" name="Sirkel">
              <a:extLst>
                <a:ext uri="{FF2B5EF4-FFF2-40B4-BE49-F238E27FC236}">
                  <a16:creationId xmlns:a16="http://schemas.microsoft.com/office/drawing/2014/main" id="{AD305B07-95DD-42FD-ADCE-53C6F201F686}"/>
                </a:ext>
              </a:extLst>
            </p:cNvPr>
            <p:cNvSpPr>
              <a:spLocks noChangeArrowheads="1"/>
            </p:cNvSpPr>
            <p:nvPr/>
          </p:nvSpPr>
          <p:spPr bwMode="auto">
            <a:xfrm rot="5400000">
              <a:off x="5182506" y="1994845"/>
              <a:ext cx="141592" cy="14159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grpSp>
        <p:nvGrpSpPr>
          <p:cNvPr id="150" name="Content" hidden="1">
            <a:extLst>
              <a:ext uri="{FF2B5EF4-FFF2-40B4-BE49-F238E27FC236}">
                <a16:creationId xmlns:a16="http://schemas.microsoft.com/office/drawing/2014/main" id="{8F9702AE-FF6B-6931-2BFD-87484437F1CD}"/>
              </a:ext>
            </a:extLst>
          </p:cNvPr>
          <p:cNvGrpSpPr/>
          <p:nvPr userDrawn="1"/>
        </p:nvGrpSpPr>
        <p:grpSpPr>
          <a:xfrm>
            <a:off x="2254347" y="1844668"/>
            <a:ext cx="2817056" cy="1588896"/>
            <a:chOff x="2254347" y="1844668"/>
            <a:chExt cx="2817056" cy="1588896"/>
          </a:xfrm>
        </p:grpSpPr>
        <p:sp>
          <p:nvSpPr>
            <p:cNvPr id="123" name="Dato">
              <a:extLst>
                <a:ext uri="{FF2B5EF4-FFF2-40B4-BE49-F238E27FC236}">
                  <a16:creationId xmlns:a16="http://schemas.microsoft.com/office/drawing/2014/main" id="{CB868069-EE01-C933-3ACC-76D2792A74A2}"/>
                </a:ext>
              </a:extLst>
            </p:cNvPr>
            <p:cNvSpPr>
              <a:spLocks noChangeArrowheads="1"/>
            </p:cNvSpPr>
            <p:nvPr userDrawn="1"/>
          </p:nvSpPr>
          <p:spPr bwMode="auto">
            <a:xfrm>
              <a:off x="2254348" y="1844668"/>
              <a:ext cx="2817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0" rIns="9000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nb-NO" altLang="ru-RU" sz="1600" b="1" i="0" u="none" strike="noStrike" cap="none" normalizeH="0" baseline="0" dirty="0">
                  <a:ln>
                    <a:noFill/>
                  </a:ln>
                  <a:solidFill>
                    <a:schemeClr val="accent2"/>
                  </a:solidFill>
                  <a:effectLst/>
                  <a:cs typeface="Arial" panose="020B0604020202020204" pitchFamily="34" charset="0"/>
                </a:rPr>
                <a:t>Dato</a:t>
              </a:r>
              <a:endParaRPr kumimoji="0" lang="ru-RU" altLang="ru-RU" sz="1800" b="0" i="0" u="none" strike="noStrike" cap="none" normalizeH="0" baseline="0" dirty="0">
                <a:ln>
                  <a:noFill/>
                </a:ln>
                <a:solidFill>
                  <a:schemeClr val="accent2"/>
                </a:solidFill>
                <a:effectLst/>
                <a:cs typeface="Arial" panose="020B0604020202020204" pitchFamily="34" charset="0"/>
              </a:endParaRPr>
            </a:p>
          </p:txBody>
        </p:sp>
        <p:sp>
          <p:nvSpPr>
            <p:cNvPr id="124" name="Tittel">
              <a:extLst>
                <a:ext uri="{FF2B5EF4-FFF2-40B4-BE49-F238E27FC236}">
                  <a16:creationId xmlns:a16="http://schemas.microsoft.com/office/drawing/2014/main" id="{7C84415B-4A82-C339-D2CF-B21D98187237}"/>
                </a:ext>
              </a:extLst>
            </p:cNvPr>
            <p:cNvSpPr txBox="1"/>
            <p:nvPr userDrawn="1"/>
          </p:nvSpPr>
          <p:spPr>
            <a:xfrm>
              <a:off x="2254348" y="2090889"/>
              <a:ext cx="2817055" cy="246221"/>
            </a:xfrm>
            <a:prstGeom prst="rect">
              <a:avLst/>
            </a:prstGeom>
            <a:noFill/>
          </p:spPr>
          <p:txBody>
            <a:bodyPr wrap="square" tIns="0" bIns="0" rtlCol="0">
              <a:spAutoFit/>
            </a:bodyPr>
            <a:lstStyle/>
            <a:p>
              <a:pPr algn="r"/>
              <a:r>
                <a:rPr lang="en-GB" sz="1600" dirty="0" err="1">
                  <a:solidFill>
                    <a:schemeClr val="accent2"/>
                  </a:solidFill>
                  <a:latin typeface="Arial" panose="020B0604020202020204" pitchFamily="34" charset="0"/>
                  <a:cs typeface="Arial" panose="020B0604020202020204" pitchFamily="34" charset="0"/>
                </a:rPr>
                <a:t>Tittel</a:t>
              </a:r>
              <a:endParaRPr lang="en-GB" sz="1600" dirty="0">
                <a:solidFill>
                  <a:schemeClr val="accent2"/>
                </a:solidFill>
                <a:latin typeface="Arial" panose="020B0604020202020204" pitchFamily="34" charset="0"/>
                <a:cs typeface="Arial" panose="020B0604020202020204" pitchFamily="34" charset="0"/>
              </a:endParaRPr>
            </a:p>
          </p:txBody>
        </p:sp>
        <p:sp>
          <p:nvSpPr>
            <p:cNvPr id="125" name="TextBox 71">
              <a:extLst>
                <a:ext uri="{FF2B5EF4-FFF2-40B4-BE49-F238E27FC236}">
                  <a16:creationId xmlns:a16="http://schemas.microsoft.com/office/drawing/2014/main" id="{1118FE2B-12D5-D770-B7C3-CAB436C3D417}"/>
                </a:ext>
              </a:extLst>
            </p:cNvPr>
            <p:cNvSpPr txBox="1"/>
            <p:nvPr userDrawn="1"/>
          </p:nvSpPr>
          <p:spPr>
            <a:xfrm>
              <a:off x="2254347" y="2417901"/>
              <a:ext cx="2817055" cy="1015663"/>
            </a:xfrm>
            <a:prstGeom prst="rect">
              <a:avLst/>
            </a:prstGeom>
            <a:noFill/>
          </p:spPr>
          <p:txBody>
            <a:bodyPr wrap="square" tIns="0" bIns="0" rtlCol="0">
              <a:noAutofit/>
            </a:bodyPr>
            <a:lstStyle/>
            <a:p>
              <a:pPr algn="r"/>
              <a:r>
                <a:rPr lang="en-GB" sz="1200" b="0" dirty="0" err="1">
                  <a:latin typeface="Arial" panose="020B0604020202020204" pitchFamily="34" charset="0"/>
                  <a:cs typeface="Arial" panose="020B0604020202020204" pitchFamily="34" charset="0"/>
                </a:rPr>
                <a:t>Tekst</a:t>
              </a:r>
              <a:endParaRPr lang="en-GB" sz="1200" b="0" dirty="0">
                <a:latin typeface="Arial" panose="020B0604020202020204" pitchFamily="34" charset="0"/>
                <a:cs typeface="Arial" panose="020B0604020202020204" pitchFamily="34" charset="0"/>
              </a:endParaRPr>
            </a:p>
          </p:txBody>
        </p:sp>
      </p:grpSp>
      <p:sp>
        <p:nvSpPr>
          <p:cNvPr id="121" name="Year" hidden="1">
            <a:extLst>
              <a:ext uri="{FF2B5EF4-FFF2-40B4-BE49-F238E27FC236}">
                <a16:creationId xmlns:a16="http://schemas.microsoft.com/office/drawing/2014/main" id="{803FA415-75D8-FEF8-A040-A0503F7A1456}"/>
              </a:ext>
            </a:extLst>
          </p:cNvPr>
          <p:cNvSpPr>
            <a:spLocks noChangeArrowheads="1"/>
          </p:cNvSpPr>
          <p:nvPr userDrawn="1"/>
        </p:nvSpPr>
        <p:spPr bwMode="auto">
          <a:xfrm>
            <a:off x="6096424" y="292186"/>
            <a:ext cx="906720" cy="537154"/>
          </a:xfrm>
          <a:prstGeom prst="rect">
            <a:avLst/>
          </a:prstGeom>
          <a:solidFill>
            <a:schemeClr val="bg1"/>
          </a:solidFill>
          <a:ln>
            <a:no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ru-RU" sz="1200" b="1" i="0" u="none" strike="noStrike" cap="none" normalizeH="0" baseline="0" dirty="0">
                <a:ln>
                  <a:noFill/>
                </a:ln>
                <a:solidFill>
                  <a:schemeClr val="accent2"/>
                </a:solidFill>
                <a:effectLst/>
                <a:cs typeface="Arial" panose="020B0604020202020204" pitchFamily="34" charset="0"/>
              </a:rPr>
              <a:t>År</a:t>
            </a:r>
            <a:endParaRPr kumimoji="0" lang="ru-RU" altLang="ru-RU" sz="1200" b="0" i="0" u="none" strike="noStrike" cap="none" normalizeH="0" baseline="0" dirty="0">
              <a:ln>
                <a:noFill/>
              </a:ln>
              <a:solidFill>
                <a:schemeClr val="accent2"/>
              </a:solidFill>
              <a:effectLst/>
              <a:cs typeface="Arial" panose="020B0604020202020204" pitchFamily="34" charset="0"/>
            </a:endParaRPr>
          </a:p>
        </p:txBody>
      </p:sp>
      <p:sp>
        <p:nvSpPr>
          <p:cNvPr id="93" name="Startpoint" hidden="1">
            <a:extLst>
              <a:ext uri="{FF2B5EF4-FFF2-40B4-BE49-F238E27FC236}">
                <a16:creationId xmlns:a16="http://schemas.microsoft.com/office/drawing/2014/main" id="{A0055755-A9A4-2074-76EB-41932E5274E5}"/>
              </a:ext>
            </a:extLst>
          </p:cNvPr>
          <p:cNvSpPr>
            <a:spLocks noChangeAspect="1" noChangeArrowheads="1"/>
          </p:cNvSpPr>
          <p:nvPr userDrawn="1"/>
        </p:nvSpPr>
        <p:spPr bwMode="auto">
          <a:xfrm rot="5400000">
            <a:off x="6401547" y="697204"/>
            <a:ext cx="324000" cy="323754"/>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nvGrpSpPr>
          <p:cNvPr id="101" name="Continue" hidden="1">
            <a:extLst>
              <a:ext uri="{FF2B5EF4-FFF2-40B4-BE49-F238E27FC236}">
                <a16:creationId xmlns:a16="http://schemas.microsoft.com/office/drawing/2014/main" id="{EE438CC6-D308-71F9-D294-394F8B0024BB}"/>
              </a:ext>
            </a:extLst>
          </p:cNvPr>
          <p:cNvGrpSpPr/>
          <p:nvPr userDrawn="1"/>
        </p:nvGrpSpPr>
        <p:grpSpPr>
          <a:xfrm rot="5400000">
            <a:off x="5108229" y="6485624"/>
            <a:ext cx="1519469" cy="1384217"/>
            <a:chOff x="5006975" y="4008438"/>
            <a:chExt cx="1141413" cy="1039813"/>
          </a:xfrm>
        </p:grpSpPr>
        <p:sp>
          <p:nvSpPr>
            <p:cNvPr id="102" name="Freeform 23">
              <a:extLst>
                <a:ext uri="{FF2B5EF4-FFF2-40B4-BE49-F238E27FC236}">
                  <a16:creationId xmlns:a16="http://schemas.microsoft.com/office/drawing/2014/main" id="{BB3B2C43-239D-D188-E8CB-4552A7375FAF}"/>
                </a:ext>
              </a:extLst>
            </p:cNvPr>
            <p:cNvSpPr>
              <a:spLocks/>
            </p:cNvSpPr>
            <p:nvPr/>
          </p:nvSpPr>
          <p:spPr bwMode="auto">
            <a:xfrm>
              <a:off x="5006975" y="4008438"/>
              <a:ext cx="1089025" cy="987425"/>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03" name="Oval 24">
              <a:extLst>
                <a:ext uri="{FF2B5EF4-FFF2-40B4-BE49-F238E27FC236}">
                  <a16:creationId xmlns:a16="http://schemas.microsoft.com/office/drawing/2014/main" id="{BC471BE5-B875-1214-E7DF-04B2788D62F0}"/>
                </a:ext>
              </a:extLst>
            </p:cNvPr>
            <p:cNvSpPr>
              <a:spLocks noChangeArrowheads="1"/>
            </p:cNvSpPr>
            <p:nvPr/>
          </p:nvSpPr>
          <p:spPr bwMode="auto">
            <a:xfrm>
              <a:off x="6042025" y="4941888"/>
              <a:ext cx="106363" cy="1063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sp>
        <p:nvSpPr>
          <p:cNvPr id="161" name="TekstSylinder 160" hidden="1">
            <a:extLst>
              <a:ext uri="{FF2B5EF4-FFF2-40B4-BE49-F238E27FC236}">
                <a16:creationId xmlns:a16="http://schemas.microsoft.com/office/drawing/2014/main" id="{E1D231B6-EE8F-8738-D078-93C1FFA59D73}"/>
              </a:ext>
            </a:extLst>
          </p:cNvPr>
          <p:cNvSpPr txBox="1"/>
          <p:nvPr userDrawn="1"/>
        </p:nvSpPr>
        <p:spPr>
          <a:xfrm>
            <a:off x="326065" y="453656"/>
            <a:ext cx="2537637" cy="4247317"/>
          </a:xfrm>
          <a:prstGeom prst="rect">
            <a:avLst/>
          </a:prstGeom>
          <a:noFill/>
        </p:spPr>
        <p:txBody>
          <a:bodyPr wrap="square" rtlCol="0">
            <a:spAutoFit/>
          </a:bodyPr>
          <a:lstStyle/>
          <a:p>
            <a:r>
              <a:rPr lang="nb-NO" dirty="0" err="1"/>
              <a:t>Add</a:t>
            </a:r>
            <a:r>
              <a:rPr lang="nb-NO" dirty="0"/>
              <a:t> </a:t>
            </a:r>
            <a:r>
              <a:rPr lang="nb-NO" dirty="0" err="1"/>
              <a:t>point</a:t>
            </a:r>
            <a:endParaRPr lang="nb-NO" dirty="0"/>
          </a:p>
          <a:p>
            <a:endParaRPr lang="nb-NO" dirty="0"/>
          </a:p>
          <a:p>
            <a:pPr marL="285750" indent="-285750">
              <a:buFontTx/>
              <a:buChar char="-"/>
            </a:pPr>
            <a:r>
              <a:rPr lang="nb-NO" dirty="0"/>
              <a:t>Hvis første, kopier år og sirkel</a:t>
            </a:r>
          </a:p>
          <a:p>
            <a:pPr marL="285750" indent="-285750">
              <a:buFontTx/>
              <a:buChar char="-"/>
            </a:pPr>
            <a:r>
              <a:rPr lang="nb-NO" dirty="0"/>
              <a:t>Kopier </a:t>
            </a:r>
            <a:r>
              <a:rPr lang="nb-NO" dirty="0" err="1"/>
              <a:t>point</a:t>
            </a:r>
            <a:r>
              <a:rPr lang="nb-NO" dirty="0"/>
              <a:t> og </a:t>
            </a:r>
            <a:r>
              <a:rPr lang="nb-NO" dirty="0" err="1"/>
              <a:t>content</a:t>
            </a:r>
            <a:r>
              <a:rPr lang="nb-NO" dirty="0"/>
              <a:t>.</a:t>
            </a:r>
          </a:p>
          <a:p>
            <a:pPr marL="285750" indent="-285750">
              <a:buFontTx/>
              <a:buChar char="-"/>
            </a:pPr>
            <a:endParaRPr lang="nb-NO" dirty="0"/>
          </a:p>
          <a:p>
            <a:pPr marL="285750" indent="-285750">
              <a:buFontTx/>
              <a:buChar char="-"/>
            </a:pPr>
            <a:endParaRPr lang="nb-NO" dirty="0"/>
          </a:p>
          <a:p>
            <a:pPr marL="285750" indent="-285750">
              <a:buFontTx/>
              <a:buChar char="-"/>
            </a:pPr>
            <a:r>
              <a:rPr lang="nb-NO" dirty="0"/>
              <a:t>Hvis mer enn 4, sett inn </a:t>
            </a:r>
            <a:r>
              <a:rPr lang="nb-NO" dirty="0" err="1"/>
              <a:t>continue</a:t>
            </a:r>
            <a:r>
              <a:rPr lang="nb-NO" dirty="0"/>
              <a:t>, og ny </a:t>
            </a:r>
            <a:r>
              <a:rPr lang="nb-NO" dirty="0" err="1"/>
              <a:t>shape</a:t>
            </a:r>
            <a:r>
              <a:rPr lang="nb-NO" dirty="0"/>
              <a:t> på neste side. Da er startpunkt noe annet enn hvis mindre enn 4</a:t>
            </a:r>
          </a:p>
        </p:txBody>
      </p:sp>
      <p:sp>
        <p:nvSpPr>
          <p:cNvPr id="2" name="Footer Placeholder 4">
            <a:extLst>
              <a:ext uri="{FF2B5EF4-FFF2-40B4-BE49-F238E27FC236}">
                <a16:creationId xmlns:a16="http://schemas.microsoft.com/office/drawing/2014/main" id="{E1EA07A2-F151-1BE7-FFFE-6FD7A8B4B4A1}"/>
              </a:ext>
            </a:extLst>
          </p:cNvPr>
          <p:cNvSpPr>
            <a:spLocks noGrp="1"/>
          </p:cNvSpPr>
          <p:nvPr>
            <p:ph type="ftr" sz="quarter" idx="11"/>
          </p:nvPr>
        </p:nvSpPr>
        <p:spPr>
          <a:xfrm>
            <a:off x="7414259" y="6272216"/>
            <a:ext cx="3959543" cy="254792"/>
          </a:xfrm>
        </p:spPr>
        <p:txBody>
          <a:bodyPr/>
          <a:lstStyle/>
          <a:p>
            <a:r>
              <a:rPr lang="nb-NO"/>
              <a:t>Tittel på presentasjon</a:t>
            </a:r>
          </a:p>
        </p:txBody>
      </p:sp>
      <p:sp>
        <p:nvSpPr>
          <p:cNvPr id="3" name="Slide Number Placeholder 5">
            <a:extLst>
              <a:ext uri="{FF2B5EF4-FFF2-40B4-BE49-F238E27FC236}">
                <a16:creationId xmlns:a16="http://schemas.microsoft.com/office/drawing/2014/main" id="{ABE25C5B-E18B-DB40-2939-593F80639AA9}"/>
              </a:ext>
            </a:extLst>
          </p:cNvPr>
          <p:cNvSpPr>
            <a:spLocks noGrp="1"/>
          </p:cNvSpPr>
          <p:nvPr>
            <p:ph type="sldNum" sz="quarter" idx="12"/>
          </p:nvPr>
        </p:nvSpPr>
        <p:spPr>
          <a:xfrm>
            <a:off x="11528425" y="6276979"/>
            <a:ext cx="287336" cy="254792"/>
          </a:xfrm>
        </p:spPr>
        <p:txBody>
          <a:bodyPr/>
          <a:lstStyle/>
          <a:p>
            <a:fld id="{014433D3-DA9B-471A-9B93-9F9D805CC3CB}" type="slidenum">
              <a:rPr lang="nb-NO" smtClean="0"/>
              <a:t>‹#›</a:t>
            </a:fld>
            <a:endParaRPr lang="nb-NO"/>
          </a:p>
        </p:txBody>
      </p:sp>
    </p:spTree>
    <p:extLst>
      <p:ext uri="{BB962C8B-B14F-4D97-AF65-F5344CB8AC3E}">
        <p14:creationId xmlns:p14="http://schemas.microsoft.com/office/powerpoint/2010/main" val="36055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8BCC2E-8857-ED7A-E9F3-56F8537D215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842" t="46184" b="4859"/>
          <a:stretch/>
        </p:blipFill>
        <p:spPr>
          <a:xfrm>
            <a:off x="-128338" y="1"/>
            <a:ext cx="12320338"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solidFill>
        </p:spPr>
        <p:txBody>
          <a:bodyPr/>
          <a:lstStyle>
            <a:lvl1pPr marL="0" indent="0">
              <a:buNone/>
              <a:defRPr/>
            </a:lvl1pPr>
          </a:lstStyle>
          <a:p>
            <a:endParaRPr lang="nb-NO" dirty="0"/>
          </a:p>
        </p:txBody>
      </p:sp>
      <p:pic>
        <p:nvPicPr>
          <p:cNvPr id="9" name="Graphic 8">
            <a:extLst>
              <a:ext uri="{FF2B5EF4-FFF2-40B4-BE49-F238E27FC236}">
                <a16:creationId xmlns:a16="http://schemas.microsoft.com/office/drawing/2014/main" id="{CFB066DB-1F8F-876F-1F14-10A6CEF09E8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FE76B5A7-F756-B4B3-954D-840B8099A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4346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AFF8D49D-CEDE-8792-2629-C009EF5FE3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2"/>
          </a:solidFill>
        </p:spPr>
        <p:txBody>
          <a:bodyPr wrap="square">
            <a:noAutofit/>
          </a:bodyPr>
          <a:lstStyle>
            <a:lvl1pPr marL="0" indent="0" algn="r">
              <a:buNone/>
              <a:defRPr sz="1600">
                <a:solidFill>
                  <a:schemeClr val="bg1"/>
                </a:solidFill>
              </a:defRPr>
            </a:lvl1pPr>
          </a:lstStyle>
          <a:p>
            <a:endParaRPr lang="nb-NO" dirty="0"/>
          </a:p>
        </p:txBody>
      </p:sp>
      <p:pic>
        <p:nvPicPr>
          <p:cNvPr id="13" name="Graphic 12">
            <a:extLst>
              <a:ext uri="{FF2B5EF4-FFF2-40B4-BE49-F238E27FC236}">
                <a16:creationId xmlns:a16="http://schemas.microsoft.com/office/drawing/2014/main" id="{A423AD6A-64B3-5B47-F3D9-2C3367A2B0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45504F8A-959E-CFFB-2567-61027C1C18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4348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a:noFill/>
        </p:spPr>
        <p:txBody>
          <a:bodyPr/>
          <a:lstStyle>
            <a:lvl1pPr>
              <a:defRPr>
                <a:solidFill>
                  <a:schemeClr val="lt1"/>
                </a:solidFill>
              </a:defRPr>
            </a:lvl1pPr>
          </a:lstStyle>
          <a:p>
            <a:endParaRPr lang="nb-NO" dirty="0"/>
          </a:p>
        </p:txBody>
      </p:sp>
      <p:pic>
        <p:nvPicPr>
          <p:cNvPr id="9" name="Graphic 8">
            <a:extLst>
              <a:ext uri="{FF2B5EF4-FFF2-40B4-BE49-F238E27FC236}">
                <a16:creationId xmlns:a16="http://schemas.microsoft.com/office/drawing/2014/main" id="{CE07F159-12A6-77AC-AB33-7231EFD984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5FB3C0B9-885E-B40F-D27A-0B1681EAE16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10129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solidFill>
                  <a:schemeClr val="bg1"/>
                </a:solidFill>
              </a:defRPr>
            </a:lvl1pPr>
          </a:lstStyle>
          <a:p>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3" name="Picture Placeholder 2">
            <a:extLst>
              <a:ext uri="{FF2B5EF4-FFF2-40B4-BE49-F238E27FC236}">
                <a16:creationId xmlns:a16="http://schemas.microsoft.com/office/drawing/2014/main" id="{1C92FA76-FAE6-D998-A051-33C8AAB0127D}"/>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endParaRPr lang="nb-NO"/>
          </a:p>
        </p:txBody>
      </p:sp>
    </p:spTree>
    <p:extLst>
      <p:ext uri="{BB962C8B-B14F-4D97-AF65-F5344CB8AC3E}">
        <p14:creationId xmlns:p14="http://schemas.microsoft.com/office/powerpoint/2010/main" val="181504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lvl1pPr>
              <a:defRPr>
                <a:solidFill>
                  <a:schemeClr val="bg1"/>
                </a:solidFill>
              </a:defRPr>
            </a:lvl1pPr>
          </a:lstStyle>
          <a:p>
            <a:r>
              <a:rPr lang="en-US" dirty="0"/>
              <a:t>Click to edit Master title style</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4" name="Picture Placeholder 3">
            <a:extLst>
              <a:ext uri="{FF2B5EF4-FFF2-40B4-BE49-F238E27FC236}">
                <a16:creationId xmlns:a16="http://schemas.microsoft.com/office/drawing/2014/main" id="{3608EC2B-B10B-477B-30D7-0A7C1FAD5507}"/>
              </a:ext>
            </a:extLst>
          </p:cNvPr>
          <p:cNvSpPr>
            <a:spLocks noGrp="1"/>
          </p:cNvSpPr>
          <p:nvPr>
            <p:ph type="pic" sz="quarter" idx="14"/>
          </p:nvPr>
        </p:nvSpPr>
        <p:spPr>
          <a:xfrm>
            <a:off x="6007101" y="368300"/>
            <a:ext cx="5795963" cy="57785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121267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liggende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CD85A5CE-9161-72C8-9450-033895A2C26E}"/>
              </a:ext>
            </a:extLst>
          </p:cNvPr>
          <p:cNvSpPr>
            <a:spLocks noGrp="1"/>
          </p:cNvSpPr>
          <p:nvPr>
            <p:ph type="pic" sz="quarter" idx="14"/>
          </p:nvPr>
        </p:nvSpPr>
        <p:spPr>
          <a:xfrm>
            <a:off x="388938" y="1536700"/>
            <a:ext cx="11414125" cy="46101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355022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6A95C871-5697-44F6-8AF4-0523F3FB9D3C}"/>
              </a:ext>
            </a:extLst>
          </p:cNvPr>
          <p:cNvSpPr>
            <a:spLocks noGrp="1"/>
          </p:cNvSpPr>
          <p:nvPr>
            <p:ph type="pic" sz="quarter" idx="14"/>
          </p:nvPr>
        </p:nvSpPr>
        <p:spPr>
          <a:xfrm>
            <a:off x="391886" y="391886"/>
            <a:ext cx="11423875" cy="5805714"/>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210982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9" cy="393935"/>
          </a:xfrm>
          <a:prstGeom prst="rect">
            <a:avLst/>
          </a:prstGeom>
        </p:spPr>
      </p:pic>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p:spPr>
        <p:txBody>
          <a:bodyPr/>
          <a:lstStyle/>
          <a:p>
            <a:r>
              <a:rPr lang="nb-NO"/>
              <a:t>Klikk på ikonet for å legge til et bilde</a:t>
            </a:r>
          </a:p>
        </p:txBody>
      </p:sp>
      <p:pic>
        <p:nvPicPr>
          <p:cNvPr id="9" name="Graphic 8">
            <a:extLst>
              <a:ext uri="{FF2B5EF4-FFF2-40B4-BE49-F238E27FC236}">
                <a16:creationId xmlns:a16="http://schemas.microsoft.com/office/drawing/2014/main" id="{82E564EA-95A9-3C0D-0927-344439F6190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181481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1"/>
          </a:solidFill>
        </p:spPr>
        <p:txBody>
          <a:bodyPr/>
          <a:lstStyle>
            <a:lvl1pPr marL="0" indent="0">
              <a:buNone/>
              <a:defRPr/>
            </a:lvl1pPr>
          </a:lstStyle>
          <a:p>
            <a:pPr lvl="0"/>
            <a:endParaRPr lang="nb-NO" dirty="0"/>
          </a:p>
        </p:txBody>
      </p:sp>
    </p:spTree>
    <p:extLst>
      <p:ext uri="{BB962C8B-B14F-4D97-AF65-F5344CB8AC3E}">
        <p14:creationId xmlns:p14="http://schemas.microsoft.com/office/powerpoint/2010/main" val="3112461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1"/>
          </a:solidFill>
        </p:spPr>
        <p:txBody>
          <a:bodyPr/>
          <a:lstStyle>
            <a:lvl1pPr marL="0" indent="0">
              <a:buNone/>
              <a:defRPr/>
            </a:lvl1pPr>
          </a:lstStyle>
          <a:p>
            <a:pPr lvl="0"/>
            <a:endParaRPr lang="nb-NO" dirty="0"/>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73254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dk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solidFill>
                  <a:schemeClr val="bg1"/>
                </a:solidFill>
              </a:defRPr>
            </a:lvl1pPr>
          </a:lstStyle>
          <a:p>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204504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871BAF4-2D72-2492-E7BD-8D5E3C360C48}"/>
              </a:ext>
            </a:extLst>
          </p:cNvPr>
          <p:cNvSpPr/>
          <p:nvPr userDrawn="1"/>
        </p:nvSpPr>
        <p:spPr>
          <a:xfrm rot="1555211">
            <a:off x="-1362092" y="1226916"/>
            <a:ext cx="11175208" cy="682054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5" name="Oval 4">
            <a:extLst>
              <a:ext uri="{FF2B5EF4-FFF2-40B4-BE49-F238E27FC236}">
                <a16:creationId xmlns:a16="http://schemas.microsoft.com/office/drawing/2014/main" id="{455E9750-9090-B2CC-735A-EAD557A61A76}"/>
              </a:ext>
            </a:extLst>
          </p:cNvPr>
          <p:cNvSpPr/>
          <p:nvPr userDrawn="1"/>
        </p:nvSpPr>
        <p:spPr>
          <a:xfrm>
            <a:off x="6166220" y="-1359011"/>
            <a:ext cx="7464081" cy="455554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24611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0" fill="hold"/>
                                        <p:tgtEl>
                                          <p:spTgt spid="5"/>
                                        </p:tgtEl>
                                        <p:attrNameLst>
                                          <p:attrName>ppt_x</p:attrName>
                                        </p:attrNameLst>
                                      </p:cBhvr>
                                      <p:tavLst>
                                        <p:tav tm="0">
                                          <p:val>
                                            <p:strVal val="1+#ppt_w/2"/>
                                          </p:val>
                                        </p:tav>
                                        <p:tav tm="100000">
                                          <p:val>
                                            <p:strVal val="#ppt_x"/>
                                          </p:val>
                                        </p:tav>
                                      </p:tavLst>
                                    </p:anim>
                                    <p:anim calcmode="lin" valueType="num">
                                      <p:cBhvr additive="base">
                                        <p:cTn id="12" dur="2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C90C883-4E11-C4AC-F86F-D9CE6BD09309}"/>
              </a:ext>
            </a:extLst>
          </p:cNvPr>
          <p:cNvSpPr/>
          <p:nvPr userDrawn="1"/>
        </p:nvSpPr>
        <p:spPr>
          <a:xfrm rot="1555211">
            <a:off x="-1362092" y="1226916"/>
            <a:ext cx="11175208" cy="6820549"/>
          </a:xfrm>
          <a:prstGeom prst="ellipse">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5913CE02-782C-98EE-5D5B-07477C4B66BD}"/>
              </a:ext>
            </a:extLst>
          </p:cNvPr>
          <p:cNvSpPr/>
          <p:nvPr userDrawn="1"/>
        </p:nvSpPr>
        <p:spPr>
          <a:xfrm>
            <a:off x="6166220" y="-1359011"/>
            <a:ext cx="7464081" cy="4555542"/>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16648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solidFill>
            <a:schemeClr val="tx2"/>
          </a:solidFill>
        </p:spPr>
        <p:txBody>
          <a:bodyPr/>
          <a:lstStyle>
            <a:lvl1pPr marL="0" indent="0">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1849645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1B507A03-F20F-DE9E-9EC6-62DDBBED7B33}"/>
              </a:ext>
            </a:extLst>
          </p:cNvPr>
          <p:cNvSpPr>
            <a:spLocks noGrp="1"/>
          </p:cNvSpPr>
          <p:nvPr>
            <p:ph type="media" sz="quarter" idx="11" hasCustomPrompt="1"/>
          </p:nvPr>
        </p:nvSpPr>
        <p:spPr>
          <a:xfrm>
            <a:off x="0" y="0"/>
            <a:ext cx="12192000" cy="6858000"/>
          </a:xfrm>
          <a:prstGeom prst="rect">
            <a:avLst/>
          </a:prstGeom>
          <a:solidFill>
            <a:schemeClr val="dk2"/>
          </a:solidFill>
        </p:spPr>
        <p:txBody>
          <a:bodyPr lIns="0" tIns="0" rIns="0" bIns="0"/>
          <a:lstStyle>
            <a:lvl1pPr>
              <a:tabLst>
                <a:tab pos="1346200" algn="l"/>
              </a:tabLst>
              <a:defRPr>
                <a:solidFill>
                  <a:schemeClr val="lt1"/>
                </a:solidFill>
              </a:defRPr>
            </a:lvl1pPr>
          </a:lstStyle>
          <a:p>
            <a:r>
              <a:rPr lang="nb-NO"/>
              <a:t>media</a:t>
            </a:r>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402712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F088761-0931-79A0-AEDB-7CA17787C40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87" t="46246" b="4718"/>
          <a:stretch/>
        </p:blipFill>
        <p:spPr>
          <a:xfrm>
            <a:off x="0" y="-1"/>
            <a:ext cx="12192000" cy="6858001"/>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bg1"/>
                </a:solidFill>
              </a:defRPr>
            </a:lvl1pPr>
          </a:lstStyle>
          <a:p>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bg1"/>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276170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276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1760538" y="2439987"/>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
        <p:nvSpPr>
          <p:cNvPr id="9" name="Content Placeholder 2">
            <a:extLst>
              <a:ext uri="{FF2B5EF4-FFF2-40B4-BE49-F238E27FC236}">
                <a16:creationId xmlns:a16="http://schemas.microsoft.com/office/drawing/2014/main" id="{7CA7458B-EBE6-A73B-D874-1146A4D9377C}"/>
              </a:ext>
            </a:extLst>
          </p:cNvPr>
          <p:cNvSpPr>
            <a:spLocks noGrp="1"/>
          </p:cNvSpPr>
          <p:nvPr>
            <p:ph idx="14"/>
          </p:nvPr>
        </p:nvSpPr>
        <p:spPr>
          <a:xfrm>
            <a:off x="6305122" y="2439986"/>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451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4" name="Picture Placeholder 3">
            <a:extLst>
              <a:ext uri="{FF2B5EF4-FFF2-40B4-BE49-F238E27FC236}">
                <a16:creationId xmlns:a16="http://schemas.microsoft.com/office/drawing/2014/main" id="{27AB506E-8315-429C-D5BC-24202D6D8111}"/>
              </a:ext>
            </a:extLst>
          </p:cNvPr>
          <p:cNvSpPr>
            <a:spLocks noGrp="1"/>
          </p:cNvSpPr>
          <p:nvPr>
            <p:ph type="pic" sz="quarter" idx="14"/>
          </p:nvPr>
        </p:nvSpPr>
        <p:spPr>
          <a:xfrm>
            <a:off x="6007101" y="368300"/>
            <a:ext cx="5795963" cy="5778500"/>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7062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liggende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88938" y="1536700"/>
            <a:ext cx="11414125" cy="4610100"/>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289755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E495461E-D756-5EAD-B394-66D96DF0DF3A}"/>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99656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tekst og innhold høyr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736115" y="972457"/>
            <a:ext cx="4079646" cy="1370808"/>
          </a:xfrm>
        </p:spPr>
        <p:txBody>
          <a:bodyPr anchor="b"/>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8" name="Text Placeholder 7">
            <a:extLst>
              <a:ext uri="{FF2B5EF4-FFF2-40B4-BE49-F238E27FC236}">
                <a16:creationId xmlns:a16="http://schemas.microsoft.com/office/drawing/2014/main" id="{54C84900-CF36-D7C9-24D8-FD07DA97565F}"/>
              </a:ext>
            </a:extLst>
          </p:cNvPr>
          <p:cNvSpPr>
            <a:spLocks noGrp="1"/>
          </p:cNvSpPr>
          <p:nvPr>
            <p:ph type="body" sz="quarter" idx="14"/>
          </p:nvPr>
        </p:nvSpPr>
        <p:spPr>
          <a:xfrm>
            <a:off x="7736115" y="2758167"/>
            <a:ext cx="4079646" cy="29749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icture Placeholder 2">
            <a:extLst>
              <a:ext uri="{FF2B5EF4-FFF2-40B4-BE49-F238E27FC236}">
                <a16:creationId xmlns:a16="http://schemas.microsoft.com/office/drawing/2014/main" id="{EBB11BE8-E996-3BC3-86C5-A29FBD1F6784}"/>
              </a:ext>
            </a:extLst>
          </p:cNvPr>
          <p:cNvSpPr>
            <a:spLocks noGrp="1"/>
          </p:cNvSpPr>
          <p:nvPr>
            <p:ph type="pic" sz="quarter" idx="15"/>
          </p:nvPr>
        </p:nvSpPr>
        <p:spPr>
          <a:xfrm>
            <a:off x="1" y="0"/>
            <a:ext cx="6845301" cy="6858000"/>
          </a:xfrm>
          <a:prstGeom prst="rect">
            <a:avLst/>
          </a:prstGeom>
          <a:solidFill>
            <a:schemeClr val="lt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28238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0.sv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accent2"/>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accent2"/>
                </a:solidFill>
              </a:defRPr>
            </a:lvl1pPr>
          </a:lstStyle>
          <a:p>
            <a:fld id="{014433D3-DA9B-471A-9B93-9F9D805CC3CB}" type="slidenum">
              <a:rPr lang="nb-NO" smtClean="0"/>
              <a:pPr/>
              <a:t>‹#›</a:t>
            </a:fld>
            <a:endParaRPr lang="nb-NO" dirty="0"/>
          </a:p>
        </p:txBody>
      </p:sp>
      <p:pic>
        <p:nvPicPr>
          <p:cNvPr id="12" name="Graphic 11">
            <a:extLst>
              <a:ext uri="{FF2B5EF4-FFF2-40B4-BE49-F238E27FC236}">
                <a16:creationId xmlns:a16="http://schemas.microsoft.com/office/drawing/2014/main" id="{B9098513-2CCC-DDD4-F869-A5CDA291BB2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76847" y="6284120"/>
            <a:ext cx="1015575" cy="228778"/>
          </a:xfrm>
          <a:prstGeom prst="rect">
            <a:avLst/>
          </a:prstGeom>
        </p:spPr>
      </p:pic>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057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1" r:id="rId13"/>
    <p:sldLayoutId id="2147483652" r:id="rId14"/>
    <p:sldLayoutId id="2147483670" r:id="rId15"/>
    <p:sldLayoutId id="2147483653" r:id="rId16"/>
    <p:sldLayoutId id="2147483693" r:id="rId17"/>
    <p:sldLayoutId id="2147483690" r:id="rId18"/>
    <p:sldLayoutId id="2147483691" r:id="rId19"/>
    <p:sldLayoutId id="2147483692" r:id="rId20"/>
    <p:sldLayoutId id="2147483654" r:id="rId21"/>
    <p:sldLayoutId id="2147483695" r:id="rId22"/>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bg1"/>
                </a:solidFill>
              </a:defRPr>
            </a:lvl1pPr>
          </a:lstStyle>
          <a:p>
            <a:fld id="{014433D3-DA9B-471A-9B93-9F9D805CC3CB}" type="slidenum">
              <a:rPr lang="nb-NO" smtClean="0"/>
              <a:pPr/>
              <a:t>‹#›</a:t>
            </a:fld>
            <a:endParaRPr lang="nb-NO" dirty="0"/>
          </a:p>
        </p:txBody>
      </p:sp>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63AB9A7-1F28-3697-BC97-8499FF09E0B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76239" y="6284120"/>
            <a:ext cx="1015576" cy="228778"/>
          </a:xfrm>
          <a:prstGeom prst="rect">
            <a:avLst/>
          </a:prstGeom>
        </p:spPr>
      </p:pic>
    </p:spTree>
    <p:extLst>
      <p:ext uri="{BB962C8B-B14F-4D97-AF65-F5344CB8AC3E}">
        <p14:creationId xmlns:p14="http://schemas.microsoft.com/office/powerpoint/2010/main" val="3248563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9" r:id="rId4"/>
    <p:sldLayoutId id="2147483677" r:id="rId5"/>
    <p:sldLayoutId id="2147483678" r:id="rId6"/>
    <p:sldLayoutId id="2147483681" r:id="rId7"/>
    <p:sldLayoutId id="2147483682" r:id="rId8"/>
    <p:sldLayoutId id="2147483683" r:id="rId9"/>
    <p:sldLayoutId id="2147483684" r:id="rId10"/>
    <p:sldLayoutId id="2147483685" r:id="rId11"/>
    <p:sldLayoutId id="2147483689" r:id="rId12"/>
    <p:sldLayoutId id="2147483687" r:id="rId13"/>
    <p:sldLayoutId id="2147483694" r:id="rId14"/>
    <p:sldLayoutId id="2147483688" r:id="rId15"/>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C8AC-1182-A02B-38AC-782F7F39E394}"/>
              </a:ext>
            </a:extLst>
          </p:cNvPr>
          <p:cNvSpPr>
            <a:spLocks noGrp="1"/>
          </p:cNvSpPr>
          <p:nvPr>
            <p:ph type="ctrTitle"/>
          </p:nvPr>
        </p:nvSpPr>
        <p:spPr>
          <a:xfrm>
            <a:off x="377825" y="1809750"/>
            <a:ext cx="4949549" cy="1668466"/>
          </a:xfrm>
        </p:spPr>
        <p:txBody>
          <a:bodyPr/>
          <a:lstStyle/>
          <a:p>
            <a:r>
              <a:rPr lang="nb-NO" b="1" dirty="0"/>
              <a:t>Når helheten glipper</a:t>
            </a:r>
            <a:br>
              <a:rPr lang="nb-NO" dirty="0"/>
            </a:br>
            <a:r>
              <a:rPr lang="nb-NO" sz="2400" dirty="0"/>
              <a:t>Manglende kontinuitet i preoperative forløp</a:t>
            </a:r>
            <a:br>
              <a:rPr lang="nb-NO" dirty="0"/>
            </a:br>
            <a:endParaRPr lang="nb-NO" dirty="0"/>
          </a:p>
        </p:txBody>
      </p:sp>
      <p:sp>
        <p:nvSpPr>
          <p:cNvPr id="3" name="Subtitle 2">
            <a:extLst>
              <a:ext uri="{FF2B5EF4-FFF2-40B4-BE49-F238E27FC236}">
                <a16:creationId xmlns:a16="http://schemas.microsoft.com/office/drawing/2014/main" id="{8531AB71-A98A-1FA5-F2FF-960451A8F267}"/>
              </a:ext>
            </a:extLst>
          </p:cNvPr>
          <p:cNvSpPr>
            <a:spLocks noGrp="1"/>
          </p:cNvSpPr>
          <p:nvPr>
            <p:ph type="subTitle" idx="1"/>
          </p:nvPr>
        </p:nvSpPr>
        <p:spPr>
          <a:xfrm>
            <a:off x="377826" y="3809208"/>
            <a:ext cx="4949548" cy="1484687"/>
          </a:xfrm>
        </p:spPr>
        <p:txBody>
          <a:bodyPr/>
          <a:lstStyle/>
          <a:p>
            <a:r>
              <a:rPr lang="nb-NO" dirty="0"/>
              <a:t>Læringsmateriale:</a:t>
            </a:r>
          </a:p>
          <a:p>
            <a:endParaRPr lang="nb-NO" dirty="0"/>
          </a:p>
          <a:p>
            <a:r>
              <a:rPr lang="nb-NO" dirty="0"/>
              <a:t>2. Skrøpelighet</a:t>
            </a:r>
          </a:p>
          <a:p>
            <a:endParaRPr lang="nb-NO" dirty="0"/>
          </a:p>
          <a:p>
            <a:r>
              <a:rPr lang="nb-NO" sz="1600" dirty="0"/>
              <a:t>Alle foto: </a:t>
            </a:r>
            <a:r>
              <a:rPr lang="nb-NO" sz="1600" dirty="0" err="1"/>
              <a:t>Shutterstock</a:t>
            </a:r>
            <a:endParaRPr lang="nb-NO" sz="1600" dirty="0"/>
          </a:p>
        </p:txBody>
      </p:sp>
      <p:pic>
        <p:nvPicPr>
          <p:cNvPr id="6" name="Plassholder for bilde 5">
            <a:extLst>
              <a:ext uri="{FF2B5EF4-FFF2-40B4-BE49-F238E27FC236}">
                <a16:creationId xmlns:a16="http://schemas.microsoft.com/office/drawing/2014/main" id="{513FB5E4-FB2A-F7F7-88FD-8868457FED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353" r="18353"/>
          <a:stretch>
            <a:fillRect/>
          </a:stretch>
        </p:blipFill>
        <p:spPr>
          <a:prstGeom prst="rect">
            <a:avLst/>
          </a:prstGeom>
          <a:solidFill>
            <a:prstClr val="white">
              <a:lumMod val="85000"/>
            </a:prstClr>
          </a:solidFill>
        </p:spPr>
      </p:pic>
    </p:spTree>
    <p:extLst>
      <p:ext uri="{BB962C8B-B14F-4D97-AF65-F5344CB8AC3E}">
        <p14:creationId xmlns:p14="http://schemas.microsoft.com/office/powerpoint/2010/main" val="188472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9F08A-B196-9D2D-7BDC-125F9E4F8905}"/>
              </a:ext>
            </a:extLst>
          </p:cNvPr>
          <p:cNvSpPr>
            <a:spLocks noGrp="1"/>
          </p:cNvSpPr>
          <p:nvPr>
            <p:ph type="title"/>
          </p:nvPr>
        </p:nvSpPr>
        <p:spPr>
          <a:xfrm>
            <a:off x="7736115" y="439453"/>
            <a:ext cx="4079646" cy="1370808"/>
          </a:xfrm>
        </p:spPr>
        <p:txBody>
          <a:bodyPr anchor="b">
            <a:normAutofit/>
          </a:bodyPr>
          <a:lstStyle/>
          <a:p>
            <a:r>
              <a:rPr lang="nb-NO" sz="3100" dirty="0"/>
              <a:t>Hva er skrøpelighet?</a:t>
            </a:r>
          </a:p>
        </p:txBody>
      </p:sp>
      <p:sp>
        <p:nvSpPr>
          <p:cNvPr id="10" name="Footer Placeholder 2">
            <a:extLst>
              <a:ext uri="{FF2B5EF4-FFF2-40B4-BE49-F238E27FC236}">
                <a16:creationId xmlns:a16="http://schemas.microsoft.com/office/drawing/2014/main" id="{DF8B7ED4-5ADF-0B60-4E2F-3EDF5694CB1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298CEE65-00E7-DBEE-FB9D-F06A96540FEF}"/>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2</a:t>
            </a:fld>
            <a:endParaRPr lang="nb-NO"/>
          </a:p>
        </p:txBody>
      </p:sp>
      <p:sp>
        <p:nvSpPr>
          <p:cNvPr id="5" name="Plassholder for innhold 4">
            <a:extLst>
              <a:ext uri="{FF2B5EF4-FFF2-40B4-BE49-F238E27FC236}">
                <a16:creationId xmlns:a16="http://schemas.microsoft.com/office/drawing/2014/main" id="{A199B56B-EEC1-E16C-D3CD-8680E120ED45}"/>
              </a:ext>
            </a:extLst>
          </p:cNvPr>
          <p:cNvSpPr>
            <a:spLocks noGrp="1"/>
          </p:cNvSpPr>
          <p:nvPr>
            <p:ph type="body" sz="quarter" idx="14"/>
          </p:nvPr>
        </p:nvSpPr>
        <p:spPr>
          <a:xfrm>
            <a:off x="7736115" y="2148567"/>
            <a:ext cx="4079646" cy="2974976"/>
          </a:xfrm>
        </p:spPr>
        <p:txBody>
          <a:bodyPr>
            <a:noAutofit/>
          </a:bodyPr>
          <a:lstStyle/>
          <a:p>
            <a:pPr marL="342900" lvl="0" indent="-342900"/>
            <a:r>
              <a:rPr lang="nb-NO" sz="1800" dirty="0"/>
              <a:t>Redusert reservekapasitet i flere fysiologiske funksjoner</a:t>
            </a:r>
          </a:p>
          <a:p>
            <a:pPr marL="342900" lvl="0" indent="-342900"/>
            <a:endParaRPr lang="nb-NO" sz="1800" dirty="0"/>
          </a:p>
          <a:p>
            <a:pPr marL="342900" lvl="0" indent="-342900"/>
            <a:r>
              <a:rPr lang="nb-NO" sz="1800" dirty="0"/>
              <a:t>Selv små belastninger kan gi uforholdsmessig store fall i helsetilstand</a:t>
            </a:r>
          </a:p>
          <a:p>
            <a:pPr marL="342900" lvl="0" indent="-342900"/>
            <a:endParaRPr lang="nb-NO" sz="1800" dirty="0"/>
          </a:p>
          <a:p>
            <a:pPr marL="342900" lvl="0" indent="-342900"/>
            <a:r>
              <a:rPr lang="nb-NO" sz="1800" dirty="0"/>
              <a:t>Vanligere ved økende alder, men ikke alle gamle er skrøpelige</a:t>
            </a:r>
          </a:p>
          <a:p>
            <a:pPr marL="342900" lvl="0" indent="-342900"/>
            <a:endParaRPr lang="nb-NO" sz="1800" dirty="0"/>
          </a:p>
          <a:p>
            <a:pPr marL="342900" lvl="0" indent="-342900"/>
            <a:r>
              <a:rPr lang="nb-NO" sz="1800" dirty="0"/>
              <a:t>Risikofaktor for komplikasjoner, innleggelse og død</a:t>
            </a:r>
          </a:p>
        </p:txBody>
      </p:sp>
      <p:pic>
        <p:nvPicPr>
          <p:cNvPr id="9" name="Plassholder for bilde 8">
            <a:extLst>
              <a:ext uri="{FF2B5EF4-FFF2-40B4-BE49-F238E27FC236}">
                <a16:creationId xmlns:a16="http://schemas.microsoft.com/office/drawing/2014/main" id="{C2696075-BF65-9E69-490E-5241904C574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728" r="16728"/>
          <a:stretch>
            <a:fillRect/>
          </a:stretch>
        </p:blipFill>
        <p:spPr>
          <a:prstGeom prst="rect">
            <a:avLst/>
          </a:prstGeom>
          <a:solidFill>
            <a:prstClr val="white"/>
          </a:solidFill>
        </p:spPr>
      </p:pic>
    </p:spTree>
    <p:extLst>
      <p:ext uri="{BB962C8B-B14F-4D97-AF65-F5344CB8AC3E}">
        <p14:creationId xmlns:p14="http://schemas.microsoft.com/office/powerpoint/2010/main" val="90495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18FB-4550-FFCD-7576-2F2B8FF2C88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9E635A7-5AC7-D739-B927-D2FBADCE4912}"/>
              </a:ext>
            </a:extLst>
          </p:cNvPr>
          <p:cNvSpPr>
            <a:spLocks noGrp="1"/>
          </p:cNvSpPr>
          <p:nvPr>
            <p:ph type="body" sz="quarter" idx="10"/>
          </p:nvPr>
        </p:nvSpPr>
        <p:spPr>
          <a:xfrm>
            <a:off x="1760220" y="2405289"/>
            <a:ext cx="3231910" cy="708614"/>
          </a:xfrm>
        </p:spPr>
        <p:txBody>
          <a:bodyPr>
            <a:noAutofit/>
          </a:bodyPr>
          <a:lstStyle/>
          <a:p>
            <a:pPr>
              <a:lnSpc>
                <a:spcPct val="91000"/>
              </a:lnSpc>
              <a:spcAft>
                <a:spcPts val="600"/>
              </a:spcAft>
            </a:pPr>
            <a:r>
              <a:rPr lang="nb-NO" dirty="0"/>
              <a:t>Bjørn og Ingrid: Tegn på skrøpelighet ble ikke fanget opp</a:t>
            </a:r>
          </a:p>
        </p:txBody>
      </p:sp>
      <p:sp>
        <p:nvSpPr>
          <p:cNvPr id="5" name="Plassholder for innhold 4">
            <a:extLst>
              <a:ext uri="{FF2B5EF4-FFF2-40B4-BE49-F238E27FC236}">
                <a16:creationId xmlns:a16="http://schemas.microsoft.com/office/drawing/2014/main" id="{D550A3A8-27B2-5671-D44F-14F63CBB6EE1}"/>
              </a:ext>
            </a:extLst>
          </p:cNvPr>
          <p:cNvSpPr>
            <a:spLocks noGrp="1"/>
          </p:cNvSpPr>
          <p:nvPr>
            <p:ph type="body" sz="quarter" idx="11"/>
          </p:nvPr>
        </p:nvSpPr>
        <p:spPr>
          <a:xfrm>
            <a:off x="6042025" y="1112875"/>
            <a:ext cx="5334000" cy="4718784"/>
          </a:xfrm>
        </p:spPr>
        <p:txBody>
          <a:bodyPr>
            <a:normAutofit/>
          </a:bodyPr>
          <a:lstStyle/>
          <a:p>
            <a:pPr marL="342900" lvl="0" indent="-342900">
              <a:buFont typeface="Arial" panose="020B0604020202020204" pitchFamily="34" charset="0"/>
              <a:buChar char="•"/>
            </a:pPr>
            <a:r>
              <a:rPr lang="nb-NO" sz="2000" dirty="0"/>
              <a:t>Begge hadde tegn på skrøpelighet, men det ble ikke gjennomført skrøpelighetsvurderinger</a:t>
            </a:r>
          </a:p>
          <a:p>
            <a:pPr marL="342900" lvl="0" indent="-342900">
              <a:buFont typeface="Arial" panose="020B0604020202020204" pitchFamily="34" charset="0"/>
              <a:buChar char="•"/>
            </a:pPr>
            <a:endParaRPr lang="nb-NO" sz="2000" dirty="0"/>
          </a:p>
          <a:p>
            <a:pPr marL="342900" lvl="0" indent="-342900">
              <a:buFont typeface="Arial" panose="020B0604020202020204" pitchFamily="34" charset="0"/>
              <a:buChar char="•"/>
            </a:pPr>
            <a:r>
              <a:rPr lang="nb-NO" sz="2000" dirty="0"/>
              <a:t>Bjørn: Bekhterevs sykdom, kraftig kyfose og myelomatose</a:t>
            </a:r>
          </a:p>
          <a:p>
            <a:pPr marL="342900" lvl="0" indent="-342900">
              <a:buFont typeface="Arial" panose="020B0604020202020204" pitchFamily="34" charset="0"/>
              <a:buChar char="•"/>
            </a:pPr>
            <a:endParaRPr lang="nb-NO" sz="2000" dirty="0"/>
          </a:p>
          <a:p>
            <a:pPr marL="342900" lvl="0" indent="-342900">
              <a:buFont typeface="Arial" panose="020B0604020202020204" pitchFamily="34" charset="0"/>
              <a:buChar char="•"/>
            </a:pPr>
            <a:r>
              <a:rPr lang="nb-NO" sz="2000" dirty="0"/>
              <a:t>Ingrid</a:t>
            </a:r>
            <a:r>
              <a:rPr lang="nb-NO" sz="2000"/>
              <a:t>: Tydelig </a:t>
            </a:r>
            <a:r>
              <a:rPr lang="nb-NO" sz="2000" dirty="0"/>
              <a:t>funksjonsfall observert av fastlege, hjemmetjeneste og familievenn – men ikke fanget opp på sykehus</a:t>
            </a:r>
          </a:p>
          <a:p>
            <a:pPr marL="342900" lvl="0" indent="-342900">
              <a:buFont typeface="Arial" panose="020B0604020202020204" pitchFamily="34" charset="0"/>
              <a:buChar char="•"/>
            </a:pPr>
            <a:endParaRPr lang="nb-NO" sz="2000" dirty="0"/>
          </a:p>
          <a:p>
            <a:pPr marL="342900" lvl="0" indent="-342900">
              <a:buFont typeface="Arial" panose="020B0604020202020204" pitchFamily="34" charset="0"/>
              <a:buChar char="•"/>
            </a:pPr>
            <a:r>
              <a:rPr lang="nb-NO" sz="2000" dirty="0"/>
              <a:t>Uten et systematisk verktøy ble vurderingene basert på observasjoner og pasientens egne ord</a:t>
            </a:r>
          </a:p>
          <a:p>
            <a:endParaRPr lang="nb-NO" sz="2000" dirty="0"/>
          </a:p>
          <a:p>
            <a:pPr>
              <a:spcAft>
                <a:spcPts val="600"/>
              </a:spcAft>
            </a:pPr>
            <a:endParaRPr lang="nb-NO" sz="2000" dirty="0"/>
          </a:p>
        </p:txBody>
      </p:sp>
      <p:sp>
        <p:nvSpPr>
          <p:cNvPr id="4" name="Plassholder for lysbildenummer 3" hidden="1">
            <a:extLst>
              <a:ext uri="{FF2B5EF4-FFF2-40B4-BE49-F238E27FC236}">
                <a16:creationId xmlns:a16="http://schemas.microsoft.com/office/drawing/2014/main" id="{78305F2C-CF40-683D-C836-DB1605E8968C}"/>
              </a:ext>
            </a:extLst>
          </p:cNvPr>
          <p:cNvSpPr>
            <a:spLocks noGrp="1"/>
          </p:cNvSpPr>
          <p:nvPr>
            <p:ph type="sldNum" sz="quarter" idx="4294967295"/>
          </p:nvPr>
        </p:nvSpPr>
        <p:spPr>
          <a:xfrm>
            <a:off x="11528425" y="6276979"/>
            <a:ext cx="287336" cy="254792"/>
          </a:xfrm>
        </p:spPr>
        <p:txBody>
          <a:bodyPr/>
          <a:lstStyle/>
          <a:p>
            <a:pPr>
              <a:spcAft>
                <a:spcPts val="600"/>
              </a:spcAft>
            </a:pPr>
            <a:fld id="{014433D3-DA9B-471A-9B93-9F9D805CC3CB}" type="slidenum">
              <a:rPr lang="nb-NO" smtClean="0"/>
              <a:pPr>
                <a:spcAft>
                  <a:spcPts val="600"/>
                </a:spcAft>
              </a:pPr>
              <a:t>3</a:t>
            </a:fld>
            <a:endParaRPr lang="nb-NO"/>
          </a:p>
        </p:txBody>
      </p:sp>
    </p:spTree>
    <p:extLst>
      <p:ext uri="{BB962C8B-B14F-4D97-AF65-F5344CB8AC3E}">
        <p14:creationId xmlns:p14="http://schemas.microsoft.com/office/powerpoint/2010/main" val="293305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6C53-6865-7E7E-E44E-B3692CE3D1F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D3C5AE1-A3FC-C2D3-F361-92B84D8A6378}"/>
              </a:ext>
            </a:extLst>
          </p:cNvPr>
          <p:cNvSpPr>
            <a:spLocks noGrp="1"/>
          </p:cNvSpPr>
          <p:nvPr>
            <p:ph type="title"/>
          </p:nvPr>
        </p:nvSpPr>
        <p:spPr>
          <a:xfrm>
            <a:off x="7307385" y="357261"/>
            <a:ext cx="4508376" cy="1189973"/>
          </a:xfrm>
        </p:spPr>
        <p:txBody>
          <a:bodyPr anchor="b">
            <a:normAutofit/>
          </a:bodyPr>
          <a:lstStyle/>
          <a:p>
            <a:pPr marL="342900" lvl="0" indent="-342900"/>
            <a:r>
              <a:rPr lang="nb-NO" sz="2400" dirty="0"/>
              <a:t>    Aldersdiskriminering </a:t>
            </a:r>
            <a:br>
              <a:rPr lang="nb-NO" sz="2400" dirty="0"/>
            </a:br>
            <a:r>
              <a:rPr lang="nb-NO" sz="2400" dirty="0"/>
              <a:t>kan gå begge veier</a:t>
            </a:r>
          </a:p>
        </p:txBody>
      </p:sp>
      <p:sp>
        <p:nvSpPr>
          <p:cNvPr id="23" name="Footer Placeholder 2">
            <a:extLst>
              <a:ext uri="{FF2B5EF4-FFF2-40B4-BE49-F238E27FC236}">
                <a16:creationId xmlns:a16="http://schemas.microsoft.com/office/drawing/2014/main" id="{CAC046CB-2C2B-9924-BF6E-9C981922BDE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814EFA42-4635-163F-7140-80DB6F55D36C}"/>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4</a:t>
            </a:fld>
            <a:endParaRPr lang="nb-NO"/>
          </a:p>
        </p:txBody>
      </p:sp>
      <p:sp>
        <p:nvSpPr>
          <p:cNvPr id="5" name="Plassholder for innhold 4">
            <a:extLst>
              <a:ext uri="{FF2B5EF4-FFF2-40B4-BE49-F238E27FC236}">
                <a16:creationId xmlns:a16="http://schemas.microsoft.com/office/drawing/2014/main" id="{E67F042B-A57A-D7AE-B991-04D97F622C88}"/>
              </a:ext>
            </a:extLst>
          </p:cNvPr>
          <p:cNvSpPr>
            <a:spLocks noGrp="1"/>
          </p:cNvSpPr>
          <p:nvPr>
            <p:ph type="body" sz="quarter" idx="14"/>
          </p:nvPr>
        </p:nvSpPr>
        <p:spPr>
          <a:xfrm>
            <a:off x="7736115" y="2091070"/>
            <a:ext cx="4079646" cy="3642073"/>
          </a:xfrm>
        </p:spPr>
        <p:txBody>
          <a:bodyPr>
            <a:normAutofit lnSpcReduction="10000"/>
          </a:bodyPr>
          <a:lstStyle/>
          <a:p>
            <a:pPr marL="342900" lvl="0" indent="-342900"/>
            <a:r>
              <a:rPr lang="nb-NO" dirty="0"/>
              <a:t>Bekymring for å diskriminere på alder kan føre til at vi tilbyr behandling pasienten ikke har forutsetninger for å tåle</a:t>
            </a:r>
          </a:p>
          <a:p>
            <a:pPr marL="342900" lvl="0" indent="-342900"/>
            <a:endParaRPr lang="nb-NO" dirty="0"/>
          </a:p>
          <a:p>
            <a:pPr marL="342900" lvl="0" indent="-342900"/>
            <a:r>
              <a:rPr lang="nb-NO" dirty="0"/>
              <a:t>Eller motsatt: Alder alene fører til at vi anbefaler mindre effektiv behandling enn pasienten kunne hatt nytte av</a:t>
            </a:r>
          </a:p>
          <a:p>
            <a:pPr marL="342900" lvl="0" indent="-342900"/>
            <a:endParaRPr lang="nb-NO" dirty="0"/>
          </a:p>
          <a:p>
            <a:pPr marL="342900" lvl="0" indent="-342900"/>
            <a:r>
              <a:rPr lang="nb-NO" dirty="0"/>
              <a:t>Skrøpelighetsvurdering gir et reelt vurderingsgrunnlag; alder alene gjør det ikke</a:t>
            </a:r>
          </a:p>
          <a:p>
            <a:endParaRPr lang="nb-NO" dirty="0"/>
          </a:p>
          <a:p>
            <a:pPr>
              <a:lnSpc>
                <a:spcPct val="91000"/>
              </a:lnSpc>
              <a:spcAft>
                <a:spcPts val="600"/>
              </a:spcAft>
            </a:pPr>
            <a:endParaRPr lang="nb-NO" dirty="0"/>
          </a:p>
        </p:txBody>
      </p:sp>
      <p:pic>
        <p:nvPicPr>
          <p:cNvPr id="9" name="Plassholder for bilde 8">
            <a:extLst>
              <a:ext uri="{FF2B5EF4-FFF2-40B4-BE49-F238E27FC236}">
                <a16:creationId xmlns:a16="http://schemas.microsoft.com/office/drawing/2014/main" id="{A0E9ADBC-FDCC-EE7E-C3A8-B1E11326A67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726" r="16726"/>
          <a:stretch>
            <a:fillRect/>
          </a:stretch>
        </p:blipFill>
        <p:spPr>
          <a:prstGeom prst="rect">
            <a:avLst/>
          </a:prstGeom>
          <a:solidFill>
            <a:prstClr val="white"/>
          </a:solidFill>
        </p:spPr>
      </p:pic>
    </p:spTree>
    <p:extLst>
      <p:ext uri="{BB962C8B-B14F-4D97-AF65-F5344CB8AC3E}">
        <p14:creationId xmlns:p14="http://schemas.microsoft.com/office/powerpoint/2010/main" val="432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479CC-062E-BBD5-8378-EC2C6161760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16A468-47EB-26EB-C684-465D32D89B78}"/>
              </a:ext>
            </a:extLst>
          </p:cNvPr>
          <p:cNvSpPr>
            <a:spLocks noGrp="1"/>
          </p:cNvSpPr>
          <p:nvPr>
            <p:ph type="title"/>
          </p:nvPr>
        </p:nvSpPr>
        <p:spPr>
          <a:xfrm>
            <a:off x="388937" y="593095"/>
            <a:ext cx="11426823" cy="600705"/>
          </a:xfrm>
        </p:spPr>
        <p:txBody>
          <a:bodyPr anchor="b">
            <a:normAutofit/>
          </a:bodyPr>
          <a:lstStyle/>
          <a:p>
            <a:r>
              <a:rPr lang="nb-NO" dirty="0"/>
              <a:t>Spørsmål til refleksjon</a:t>
            </a:r>
          </a:p>
        </p:txBody>
      </p:sp>
      <p:sp>
        <p:nvSpPr>
          <p:cNvPr id="13" name="Footer Placeholder 2">
            <a:extLst>
              <a:ext uri="{FF2B5EF4-FFF2-40B4-BE49-F238E27FC236}">
                <a16:creationId xmlns:a16="http://schemas.microsoft.com/office/drawing/2014/main" id="{89510911-1FBA-54DE-FC67-76A94E5EA09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A313C874-2B37-39A6-6817-139D42B9E35A}"/>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5</a:t>
            </a:fld>
            <a:endParaRPr lang="nb-NO"/>
          </a:p>
        </p:txBody>
      </p:sp>
      <p:graphicFrame>
        <p:nvGraphicFramePr>
          <p:cNvPr id="14" name="Plassholder for innhold 4">
            <a:extLst>
              <a:ext uri="{FF2B5EF4-FFF2-40B4-BE49-F238E27FC236}">
                <a16:creationId xmlns:a16="http://schemas.microsoft.com/office/drawing/2014/main" id="{CD12C987-EE45-67AE-AC6F-345312C37B38}"/>
              </a:ext>
            </a:extLst>
          </p:cNvPr>
          <p:cNvGraphicFramePr>
            <a:graphicFrameLocks noGrp="1"/>
          </p:cNvGraphicFramePr>
          <p:nvPr>
            <p:ph sz="quarter" idx="13"/>
            <p:extLst>
              <p:ext uri="{D42A27DB-BD31-4B8C-83A1-F6EECF244321}">
                <p14:modId xmlns:p14="http://schemas.microsoft.com/office/powerpoint/2010/main" val="3262825272"/>
              </p:ext>
            </p:extLst>
          </p:nvPr>
        </p:nvGraphicFramePr>
        <p:xfrm>
          <a:off x="388938" y="1536700"/>
          <a:ext cx="11414125"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424389"/>
      </p:ext>
    </p:extLst>
  </p:cSld>
  <p:clrMapOvr>
    <a:masterClrMapping/>
  </p:clrMapOvr>
</p:sld>
</file>

<file path=ppt/theme/theme1.xml><?xml version="1.0" encoding="utf-8"?>
<a:theme xmlns:a="http://schemas.openxmlformats.org/drawingml/2006/main" name="Ukom Lys">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202E6B7E-D13C-9B41-B893-2B8346D98620}"/>
    </a:ext>
  </a:extLst>
</a:theme>
</file>

<file path=ppt/theme/theme2.xml><?xml version="1.0" encoding="utf-8"?>
<a:theme xmlns:a="http://schemas.openxmlformats.org/drawingml/2006/main" name="Ukom Mørk">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99302A73-A9E3-F049-A36B-476434F87A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dbaa9f-c888-4dfc-a461-7ad446f50711">
      <Terms xmlns="http://schemas.microsoft.com/office/infopath/2007/PartnerControls"/>
    </lcf76f155ced4ddcb4097134ff3c332f>
    <TaxCatchAll xmlns="5e769e05-f90d-4928-a3e5-714dcc1289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141A3C9F5ACA74FAAFBCE3E5C21C90F" ma:contentTypeVersion="11" ma:contentTypeDescription="Opprett et nytt dokument." ma:contentTypeScope="" ma:versionID="88c7a59abc24498696d247bbdc837773">
  <xsd:schema xmlns:xsd="http://www.w3.org/2001/XMLSchema" xmlns:xs="http://www.w3.org/2001/XMLSchema" xmlns:p="http://schemas.microsoft.com/office/2006/metadata/properties" xmlns:ns2="93dbaa9f-c888-4dfc-a461-7ad446f50711" xmlns:ns3="5e769e05-f90d-4928-a3e5-714dcc1289f4" targetNamespace="http://schemas.microsoft.com/office/2006/metadata/properties" ma:root="true" ma:fieldsID="cad3e200b3b4c258511895cf4777d021" ns2:_="" ns3:_="">
    <xsd:import namespace="93dbaa9f-c888-4dfc-a461-7ad446f50711"/>
    <xsd:import namespace="5e769e05-f90d-4928-a3e5-714dcc1289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baa9f-c888-4dfc-a461-7ad446f50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3ef1b091-1d93-48de-941a-7cde3b016fc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769e05-f90d-4928-a3e5-714dcc1289f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50df91d-cde9-40e5-8fef-db3aa1fbbc6c}" ma:internalName="TaxCatchAll" ma:showField="CatchAllData" ma:web="5e769e05-f90d-4928-a3e5-714dcc1289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EEDD9-5436-408C-88B1-DEDC79159023}">
  <ds:schemaRefs>
    <ds:schemaRef ds:uri="http://schemas.microsoft.com/sharepoint/v3/contenttype/forms"/>
  </ds:schemaRefs>
</ds:datastoreItem>
</file>

<file path=customXml/itemProps2.xml><?xml version="1.0" encoding="utf-8"?>
<ds:datastoreItem xmlns:ds="http://schemas.openxmlformats.org/officeDocument/2006/customXml" ds:itemID="{42D2BA07-C796-4B7D-B1E5-D1EBCA66B42C}">
  <ds:schemaRefs>
    <ds:schemaRef ds:uri="http://purl.org/dc/elements/1.1/"/>
    <ds:schemaRef ds:uri="http://purl.org/dc/dcmitype/"/>
    <ds:schemaRef ds:uri="http://schemas.microsoft.com/office/2006/documentManagement/types"/>
    <ds:schemaRef ds:uri="93dbaa9f-c888-4dfc-a461-7ad446f50711"/>
    <ds:schemaRef ds:uri="http://www.w3.org/XML/1998/namespace"/>
    <ds:schemaRef ds:uri="http://purl.org/dc/terms/"/>
    <ds:schemaRef ds:uri="http://schemas.microsoft.com/office/infopath/2007/PartnerControls"/>
    <ds:schemaRef ds:uri="http://schemas.openxmlformats.org/package/2006/metadata/core-properties"/>
    <ds:schemaRef ds:uri="5e769e05-f90d-4928-a3e5-714dcc1289f4"/>
    <ds:schemaRef ds:uri="http://schemas.microsoft.com/office/2006/metadata/properties"/>
  </ds:schemaRefs>
</ds:datastoreItem>
</file>

<file path=customXml/itemProps3.xml><?xml version="1.0" encoding="utf-8"?>
<ds:datastoreItem xmlns:ds="http://schemas.openxmlformats.org/officeDocument/2006/customXml" ds:itemID="{117B5E89-C8E8-4E79-870D-D1A352551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baa9f-c888-4dfc-a461-7ad446f50711"/>
    <ds:schemaRef ds:uri="5e769e05-f90d-4928-a3e5-714dcc128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8c54a43-aece-4cf1-be99-a5d1952480d6}" enabled="0" method="" siteId="{d8c54a43-aece-4cf1-be99-a5d1952480d6}" removed="1"/>
</clbl:labelList>
</file>

<file path=docProps/app.xml><?xml version="1.0" encoding="utf-8"?>
<Properties xmlns="http://schemas.openxmlformats.org/officeDocument/2006/extended-properties" xmlns:vt="http://schemas.openxmlformats.org/officeDocument/2006/docPropsVTypes">
  <Template>Ukom_PPTMal_inklVeileder korrigert versjon</Template>
  <TotalTime>6060</TotalTime>
  <Words>590</Words>
  <Application>Microsoft Office PowerPoint</Application>
  <PresentationFormat>Widescreen</PresentationFormat>
  <Paragraphs>56</Paragraphs>
  <Slides>5</Slides>
  <Notes>5</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5</vt:i4>
      </vt:variant>
    </vt:vector>
  </HeadingPairs>
  <TitlesOfParts>
    <vt:vector size="9" baseType="lpstr">
      <vt:lpstr>Arial</vt:lpstr>
      <vt:lpstr>Calibri</vt:lpstr>
      <vt:lpstr>Ukom Lys</vt:lpstr>
      <vt:lpstr>Ukom Mørk</vt:lpstr>
      <vt:lpstr>Når helheten glipper Manglende kontinuitet i preoperative forløp </vt:lpstr>
      <vt:lpstr>Hva er skrøpelighet?</vt:lpstr>
      <vt:lpstr>PowerPoint-presentasjon</vt:lpstr>
      <vt:lpstr>    Aldersdiskriminering  kan gå begge veier</vt:lpstr>
      <vt:lpstr>Spørsmål til refleksjon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Espelid</dc:creator>
  <cp:lastModifiedBy>Elise Løvereide</cp:lastModifiedBy>
  <cp:revision>1</cp:revision>
  <dcterms:created xsi:type="dcterms:W3CDTF">2026-05-29T10:48:18Z</dcterms:created>
  <dcterms:modified xsi:type="dcterms:W3CDTF">2026-06-14T19:53:24Z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0x010100B141A3C9F5ACA74FAAFBCE3E5C21C90F</vt:lpwstr>
  </property>
  <property fmtid="{D5CDD505-2E9C-101B-9397-08002B2CF9AE}" pid="3" name="MediaServiceImageTags">
    <vt:lpwstr/>
  </property>
  <property fmtid="{D5CDD505-2E9C-101B-9397-08002B2CF9AE}" pid="4" name="_ExtendedDescription">
    <vt:lpwstr/>
  </property>
</Properties>
</file>